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image/gif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73" r:id="rId7"/>
    <p:sldId id="272" r:id="rId8"/>
    <p:sldId id="287" r:id="rId9"/>
    <p:sldId id="286" r:id="rId10"/>
    <p:sldId id="285" r:id="rId11"/>
    <p:sldId id="282" r:id="rId12"/>
    <p:sldId id="283" r:id="rId13"/>
    <p:sldId id="284" r:id="rId14"/>
    <p:sldId id="271" r:id="rId15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yako Ohok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A30410-CD51-454B-8A9B-4F5C9B14A822}">
  <a:tblStyle styleId="{78A30410-CD51-454B-8A9B-4F5C9B14A822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771" autoAdjust="0"/>
  </p:normalViewPr>
  <p:slideViewPr>
    <p:cSldViewPr snapToGrid="0" snapToObjects="1">
      <p:cViewPr varScale="1">
        <p:scale>
          <a:sx n="116" d="100"/>
          <a:sy n="116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idx="1">
    <p:pos x="6000" y="0"/>
    <p:text>Remove</p:tex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8704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kincancer.org/skin-cancer-information/melanoma%23panel1-1" TargetMode="External"/><Relationship Id="rId4" Type="http://schemas.openxmlformats.org/officeDocument/2006/relationships/hyperlink" Target="http://www.mayoclinic.org/diseases-conditions/melanoma/basics/tests-diagnosis/con-20026009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ncerresearchuk.org/about-cancer/type/melanoma/treatment/stages-of-melanoma" TargetMode="External"/><Relationship Id="rId4" Type="http://schemas.openxmlformats.org/officeDocument/2006/relationships/hyperlink" Target="http://www.cancerresearchuk.org/about-cancer/type/melanoma/treatment/advanced-melanoma%23bio" TargetMode="External"/><Relationship Id="rId5" Type="http://schemas.openxmlformats.org/officeDocument/2006/relationships/hyperlink" Target="http://www.cancerresearchuk.org/about-cancer/type/melanoma/treatment/advanced-melanoma%23chemo" TargetMode="External"/><Relationship Id="rId6" Type="http://schemas.openxmlformats.org/officeDocument/2006/relationships/hyperlink" Target="http://www.cancerresearchuk.org/about-cancer/type/melanoma/treatment/advanced-melanoma%23radio" TargetMode="External"/><Relationship Id="rId7" Type="http://schemas.openxmlformats.org/officeDocument/2006/relationships/hyperlink" Target="http://www.cancerresearchuk.org/about-cancer/type/melanoma/treatment/advanced-melanoma%23surgery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ncer.net/cancer-types/melanoma/statistics" TargetMode="External"/><Relationship Id="rId4" Type="http://schemas.openxmlformats.org/officeDocument/2006/relationships/hyperlink" Target="http://www.cdc.gov/HAI/surveillance/" TargetMode="External"/><Relationship Id="rId5" Type="http://schemas.openxmlformats.org/officeDocument/2006/relationships/hyperlink" Target="http://www.cdc.gov/HAI/pdfs/ssi/SSI_tagged.pdf" TargetMode="External"/><Relationship Id="rId6" Type="http://schemas.openxmlformats.org/officeDocument/2006/relationships/hyperlink" Target="http://www.woundsinternational.com/media/issues/231/files/content_196.pdf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hyperlink" Target="http://www.makeblock.cc/xy-plotter-robot-kit/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508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Fast then anesthetize, place patch, wrap with Vetwrap.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Primary skin irritation (PSI) index, sensitization</a:t>
            </a:r>
          </a:p>
        </p:txBody>
      </p:sp>
    </p:spTree>
    <p:extLst>
      <p:ext uri="{BB962C8B-B14F-4D97-AF65-F5344CB8AC3E}">
        <p14:creationId xmlns:p14="http://schemas.microsoft.com/office/powerpoint/2010/main" val="3429619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069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http://www.skincancer.org/skin-cancer-information/melanoma#panel1-1</a:t>
            </a:r>
          </a:p>
          <a:p>
            <a:pPr rt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http://www.mayoclinic.org/diseases-conditions/melanoma/basics/tests-diagnosis/con-20026009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6661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-US" u="none" dirty="0" smtClean="0">
              <a:solidFill>
                <a:schemeClr val="hlink"/>
              </a:solidFill>
              <a:hlinkClick r:id="rId3"/>
            </a:endParaRPr>
          </a:p>
          <a:p>
            <a:pPr rtl="0">
              <a:spcBef>
                <a:spcPts val="0"/>
              </a:spcBef>
              <a:buNone/>
            </a:pPr>
            <a:r>
              <a:rPr lang="en" u="sng" dirty="0" smtClean="0">
                <a:solidFill>
                  <a:schemeClr val="hlink"/>
                </a:solidFill>
                <a:hlinkClick r:id="rId3"/>
              </a:rPr>
              <a:t>http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://www.cancerresearchuk.org/about-cancer/type/melanoma/treatment/stages-of-melanoma</a:t>
            </a:r>
          </a:p>
          <a:p>
            <a:pPr marL="533400" lvl="0" indent="-22860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dirty="0"/>
              <a:t>Combination therapies </a:t>
            </a:r>
          </a:p>
          <a:p>
            <a:pPr marL="533400" lvl="0" indent="-22860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u="sng" dirty="0">
                <a:solidFill>
                  <a:schemeClr val="dk2"/>
                </a:solidFill>
                <a:highlight>
                  <a:srgbClr val="FFFFFF"/>
                </a:highlight>
                <a:hlinkClick r:id="rId4"/>
              </a:rPr>
              <a:t>Biological therapy</a:t>
            </a:r>
          </a:p>
          <a:p>
            <a:pPr marL="533400" lvl="0" indent="-22860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u="sng" dirty="0">
                <a:solidFill>
                  <a:schemeClr val="dk2"/>
                </a:solidFill>
                <a:highlight>
                  <a:srgbClr val="FFFFFF"/>
                </a:highlight>
                <a:hlinkClick r:id="rId5"/>
              </a:rPr>
              <a:t>Chemotherapy</a:t>
            </a:r>
          </a:p>
          <a:p>
            <a:pPr marL="533400" lvl="0" indent="-22860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u="sng" dirty="0">
                <a:solidFill>
                  <a:schemeClr val="dk2"/>
                </a:solidFill>
                <a:highlight>
                  <a:srgbClr val="FFFFFF"/>
                </a:highlight>
                <a:hlinkClick r:id="rId6"/>
              </a:rPr>
              <a:t>Radiotherapy</a:t>
            </a:r>
          </a:p>
          <a:p>
            <a:pPr marL="533400" lvl="0" indent="-22860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u="sng" dirty="0">
                <a:solidFill>
                  <a:schemeClr val="dk2"/>
                </a:solidFill>
                <a:highlight>
                  <a:srgbClr val="FFFFFF"/>
                </a:highlight>
                <a:hlinkClick r:id="rId7"/>
              </a:rPr>
              <a:t>Surgery</a:t>
            </a:r>
          </a:p>
          <a:p>
            <a:pPr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Newer treatment options -- clinical trials </a:t>
            </a:r>
          </a:p>
          <a:p>
            <a:pPr lvl="0" rtl="0">
              <a:lnSpc>
                <a:spcPct val="147272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stage 3 and 4 have generally metastasized so wide excision surgery is not as common and instead a combination of therapies will be performed (such as radiation and chemotherapy)</a:t>
            </a:r>
          </a:p>
          <a:p>
            <a:pPr>
              <a:spcBef>
                <a:spcPts val="0"/>
              </a:spcBef>
              <a:buNone/>
            </a:pPr>
            <a:r>
              <a:rPr lang="en" dirty="0"/>
              <a:t>https://www.asds.net/Wide-local-Excision-for-Skin-Cancer</a:t>
            </a:r>
            <a:r>
              <a:rPr lang="en" dirty="0" smtClean="0"/>
              <a:t>/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Metastasized- spread to nearby lymph nodes and/or</a:t>
            </a:r>
            <a:r>
              <a:rPr lang="en-US" baseline="0" dirty="0" smtClean="0"/>
              <a:t> other body parts (usually liver, lung, or brains)</a:t>
            </a:r>
          </a:p>
          <a:p>
            <a:pPr>
              <a:spcBef>
                <a:spcPts val="0"/>
              </a:spcBef>
              <a:buNone/>
            </a:pPr>
            <a:endParaRPr lang="en-US" baseline="0" dirty="0" smtClean="0"/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Picture - http://</a:t>
            </a:r>
            <a:r>
              <a:rPr lang="en-US" baseline="0" dirty="0" err="1" smtClean="0"/>
              <a:t>www.melanoma.org.au</a:t>
            </a:r>
            <a:r>
              <a:rPr lang="en-US" baseline="0" dirty="0" smtClean="0"/>
              <a:t>/understanding-melanoma/treatment-options/</a:t>
            </a:r>
          </a:p>
          <a:p>
            <a:pPr>
              <a:spcBef>
                <a:spcPts val="0"/>
              </a:spcBef>
              <a:buNone/>
            </a:pPr>
            <a:endParaRPr lang="en-US" baseline="0" dirty="0" smtClean="0"/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since it requires removal of health skin, the wounds can sometimes be very large and it can be hard to suture the wound edges back together</a:t>
            </a:r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recovery rate varies greatly depending on size and site of the cancer (head and scalp usually</a:t>
            </a:r>
            <a:r>
              <a:rPr lang="en-US" baseline="0" dirty="0" smtClean="0"/>
              <a:t> take longer)</a:t>
            </a:r>
            <a:endParaRPr lang="en-US" dirty="0" smtClean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A</a:t>
            </a:r>
            <a:r>
              <a:rPr lang="en-US" baseline="0" dirty="0" smtClean="0"/>
              <a:t> = tumor</a:t>
            </a:r>
          </a:p>
          <a:p>
            <a:pPr rtl="0">
              <a:spcBef>
                <a:spcPts val="0"/>
              </a:spcBef>
              <a:buNone/>
            </a:pPr>
            <a:r>
              <a:rPr lang="en-US" baseline="0" dirty="0" smtClean="0"/>
              <a:t>B = healthy skin taken out, in football shaped ellipse, and B depends on thickness of tumor  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1561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statistics 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http://www.cancer.net/cancer-types/melanoma/statistics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deaths due to post operative infections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number of melanoma surgeries</a:t>
            </a:r>
          </a:p>
          <a:p>
            <a:pPr rt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http://www.cdc.gov/HAI/surveillance/</a:t>
            </a:r>
          </a:p>
          <a:p>
            <a:pPr rt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http://www.cdc.gov/HAI/pdfs/ssi/SSI_tagged.pdf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marL="914400" lvl="1" indent="-342900" rtl="0">
              <a:spcBef>
                <a:spcPts val="0"/>
              </a:spcBef>
              <a:buSzPct val="100000"/>
              <a:buChar char="○"/>
            </a:pPr>
            <a:r>
              <a:rPr lang="en" sz="1800" dirty="0"/>
              <a:t>diarrhea, vomiting, abdominal cramps</a:t>
            </a:r>
          </a:p>
          <a:p>
            <a:pPr marL="914400" lvl="1" indent="-342900" rtl="0">
              <a:spcBef>
                <a:spcPts val="0"/>
              </a:spcBef>
              <a:buSzPct val="100000"/>
              <a:buChar char="○"/>
            </a:pPr>
            <a:r>
              <a:rPr lang="en" sz="1800" dirty="0"/>
              <a:t>Injection site reactions and phlebitis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r>
              <a:rPr lang="en" dirty="0"/>
              <a:t>procedure picture: https://www.scripps.org/articles/2682-skin-graft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real life picture: </a:t>
            </a:r>
            <a:r>
              <a:rPr lang="en" u="sng" dirty="0">
                <a:solidFill>
                  <a:schemeClr val="accent5"/>
                </a:solidFill>
                <a:hlinkClick r:id="rId6"/>
              </a:rPr>
              <a:t>http://www.woundsinternational.com/media/issues/231/files/content_196.pdf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after wide excision surgery 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http://www.cancerresearchuk.org/about-cancer/type/melanoma/treatment/surgery-for-melanoma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r>
              <a:rPr lang="en" dirty="0"/>
              <a:t>infection can lead to inflammation of veins and blood clotting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r>
              <a:rPr lang="en" dirty="0"/>
              <a:t>https://</a:t>
            </a:r>
            <a:r>
              <a:rPr lang="en" dirty="0" smtClean="0"/>
              <a:t>www.facs.org/media/press%20releases/jacs/melanoma0613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www.melanomafoundation.org</a:t>
            </a:r>
            <a:r>
              <a:rPr lang="en-US" dirty="0" smtClean="0"/>
              <a:t>/facts/</a:t>
            </a:r>
            <a:r>
              <a:rPr lang="en-US" dirty="0" err="1" smtClean="0"/>
              <a:t>statistics.htm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538894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some stats on recurrence </a:t>
            </a:r>
          </a:p>
        </p:txBody>
      </p:sp>
    </p:spTree>
    <p:extLst>
      <p:ext uri="{BB962C8B-B14F-4D97-AF65-F5344CB8AC3E}">
        <p14:creationId xmlns:p14="http://schemas.microsoft.com/office/powerpoint/2010/main" val="3085025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Nakyung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*Reference for gif: </a:t>
            </a:r>
            <a:r>
              <a:rPr lang="en" u="sng">
                <a:solidFill>
                  <a:srgbClr val="1155CC"/>
                </a:solidFill>
                <a:hlinkClick r:id="rId3"/>
              </a:rPr>
              <a:t>http://www.makeblock.cc/xy-plotter-robot-kit/</a:t>
            </a:r>
            <a:r>
              <a:rPr lang="en"/>
              <a:t> *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Hydrogel pre-mixture + water with hydrophilic drug molecules -&gt; poured into large sheet -&gt; cut into small pieces with laser cutter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*Maybe the hydrogels can be in fish shape.. you know, for kids… *</a:t>
            </a:r>
          </a:p>
        </p:txBody>
      </p:sp>
    </p:spTree>
    <p:extLst>
      <p:ext uri="{BB962C8B-B14F-4D97-AF65-F5344CB8AC3E}">
        <p14:creationId xmlns:p14="http://schemas.microsoft.com/office/powerpoint/2010/main" val="3656278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Nakyung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*Reference for microneedle picture: http://www.mdpi.com/1999-4923/7/3/90/htm*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Erosion can actually enhance drug release due to acidic environment it induces. 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Hydrophoic drugs applied on hydrogel surface -&gt; dried -&gt; another hydrogel layer -&gt; hydrophobic drug dried -&gt; ..(repeat)</a:t>
            </a:r>
          </a:p>
        </p:txBody>
      </p:sp>
    </p:spTree>
    <p:extLst>
      <p:ext uri="{BB962C8B-B14F-4D97-AF65-F5344CB8AC3E}">
        <p14:creationId xmlns:p14="http://schemas.microsoft.com/office/powerpoint/2010/main" val="2509829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http://www.oulu.fi/spareparts/ebook_topics_in_t_e_vol4/abstracts/ahearne.pdf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http://www.mdpi.com/1996-1944/8/2/799/htm</a:t>
            </a:r>
          </a:p>
        </p:txBody>
      </p:sp>
    </p:spTree>
    <p:extLst>
      <p:ext uri="{BB962C8B-B14F-4D97-AF65-F5344CB8AC3E}">
        <p14:creationId xmlns:p14="http://schemas.microsoft.com/office/powerpoint/2010/main" val="992307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08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5400"/>
            </a:lvl1pPr>
            <a:lvl2pPr algn="ctr">
              <a:spcBef>
                <a:spcPts val="0"/>
              </a:spcBef>
              <a:buSzPct val="100000"/>
              <a:defRPr sz="5400"/>
            </a:lvl2pPr>
            <a:lvl3pPr algn="ctr">
              <a:spcBef>
                <a:spcPts val="0"/>
              </a:spcBef>
              <a:buSzPct val="100000"/>
              <a:defRPr sz="5400"/>
            </a:lvl3pPr>
            <a:lvl4pPr algn="ctr">
              <a:spcBef>
                <a:spcPts val="0"/>
              </a:spcBef>
              <a:buSzPct val="100000"/>
              <a:defRPr sz="5400"/>
            </a:lvl4pPr>
            <a:lvl5pPr algn="ctr">
              <a:spcBef>
                <a:spcPts val="0"/>
              </a:spcBef>
              <a:buSzPct val="100000"/>
              <a:defRPr sz="5400"/>
            </a:lvl5pPr>
            <a:lvl6pPr algn="ctr">
              <a:spcBef>
                <a:spcPts val="0"/>
              </a:spcBef>
              <a:buSzPct val="100000"/>
              <a:defRPr sz="5400"/>
            </a:lvl6pPr>
            <a:lvl7pPr algn="ctr">
              <a:spcBef>
                <a:spcPts val="0"/>
              </a:spcBef>
              <a:buSzPct val="100000"/>
              <a:defRPr sz="5400"/>
            </a:lvl7pPr>
            <a:lvl8pPr algn="ctr">
              <a:spcBef>
                <a:spcPts val="0"/>
              </a:spcBef>
              <a:buSzPct val="100000"/>
              <a:defRPr sz="5400"/>
            </a:lvl8pPr>
            <a:lvl9pPr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700" y="1167925"/>
            <a:ext cx="8520599" cy="198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599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03A019E9-F5B1-4003-B9CB-7A0BCE429E8D}" type="datetimeFigureOut">
              <a:rPr lang="en-US" smtClean="0"/>
              <a:t>12/15/15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D779-5E67-4F8C-A9A4-08BCBF6B7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399" cy="2445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7999" cy="3078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100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199" cy="155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microsoft.com/office/2007/relationships/hdphoto" Target="../media/hdphoto1.wdp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gi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+mj-lt"/>
                <a:cs typeface="Calibri"/>
              </a:rPr>
              <a:t>Hydro-Bandaid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solidFill>
                  <a:srgbClr val="161616"/>
                </a:solidFill>
                <a:latin typeface="Calibri"/>
                <a:cs typeface="Calibri"/>
              </a:rPr>
              <a:t>Nakyung Lee, Qingyuan Liu, Ayako Ohoka, Arushi Sardana,  Aaron Schwartz-Duval, Veronika Sowers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Fabrication / Methods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75" y="1251575"/>
            <a:ext cx="5405425" cy="198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6334525" y="1017724"/>
            <a:ext cx="2540100" cy="333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12750" lvl="0" indent="-285750" rtl="0">
              <a:spcBef>
                <a:spcPts val="0"/>
              </a:spcBef>
              <a:buSzPct val="100000"/>
              <a:buFont typeface="Arial"/>
              <a:buChar char="•"/>
            </a:pPr>
            <a:r>
              <a:rPr lang="en" sz="1800" dirty="0">
                <a:latin typeface="Calibri"/>
                <a:cs typeface="Calibri"/>
              </a:rPr>
              <a:t>Layers of hydrogel and drug stacked up</a:t>
            </a:r>
          </a:p>
          <a:p>
            <a:pPr marL="412750" lvl="0" indent="-285750">
              <a:spcBef>
                <a:spcPts val="0"/>
              </a:spcBef>
              <a:buSzPct val="100000"/>
              <a:buFont typeface="Arial"/>
              <a:buChar char="•"/>
            </a:pPr>
            <a:r>
              <a:rPr lang="en" sz="1800" dirty="0">
                <a:latin typeface="Calibri"/>
                <a:cs typeface="Calibri"/>
              </a:rPr>
              <a:t>Hydrogel with drug incorporated in goes on top of the metal </a:t>
            </a:r>
            <a:r>
              <a:rPr lang="en" sz="1800" dirty="0" smtClean="0">
                <a:latin typeface="Calibri"/>
                <a:cs typeface="Calibri"/>
              </a:rPr>
              <a:t>micro-needle</a:t>
            </a:r>
            <a:endParaRPr lang="en-US" sz="1800" dirty="0" smtClean="0">
              <a:latin typeface="Calibri"/>
              <a:cs typeface="Calibri"/>
            </a:endParaRPr>
          </a:p>
          <a:p>
            <a:pPr marL="457200" lvl="0" indent="-330200">
              <a:spcBef>
                <a:spcPts val="0"/>
              </a:spcBef>
              <a:buSzPct val="100000"/>
              <a:buChar char="●"/>
            </a:pPr>
            <a:endParaRPr lang="en" sz="1800" dirty="0">
              <a:latin typeface="Calibri"/>
              <a:cs typeface="Calibri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6334525" y="3591259"/>
            <a:ext cx="2540100" cy="126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12750" lvl="0" indent="-285750" rtl="0">
              <a:spcBef>
                <a:spcPts val="0"/>
              </a:spcBef>
              <a:buSzPct val="100000"/>
              <a:buFont typeface="Arial"/>
              <a:buChar char="•"/>
            </a:pPr>
            <a:r>
              <a:rPr lang="en" sz="1800" dirty="0">
                <a:latin typeface="Calibri"/>
                <a:cs typeface="Calibri"/>
              </a:rPr>
              <a:t>Painless microneedles</a:t>
            </a:r>
          </a:p>
          <a:p>
            <a:pPr marL="412750" lvl="0" indent="-285750" rtl="0">
              <a:spcBef>
                <a:spcPts val="0"/>
              </a:spcBef>
              <a:buSzPct val="100000"/>
              <a:buFont typeface="Arial"/>
              <a:buChar char="•"/>
            </a:pPr>
            <a:r>
              <a:rPr lang="en" sz="1800" dirty="0">
                <a:latin typeface="Calibri"/>
                <a:cs typeface="Calibri"/>
              </a:rPr>
              <a:t>Stainless steel</a:t>
            </a:r>
          </a:p>
          <a:p>
            <a:pPr lvl="0">
              <a:spcBef>
                <a:spcPts val="0"/>
              </a:spcBef>
              <a:buNone/>
            </a:pPr>
            <a:endParaRPr sz="1600" dirty="0"/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0275" y="3621300"/>
            <a:ext cx="2954250" cy="108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225" y="3269737"/>
            <a:ext cx="2954250" cy="1670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42660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311702" y="284551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Testing: Material 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80666" y="877217"/>
            <a:ext cx="8520599" cy="470182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dirty="0">
                <a:solidFill>
                  <a:srgbClr val="161616"/>
                </a:solidFill>
                <a:latin typeface="Calibri"/>
                <a:cs typeface="Calibri"/>
              </a:rPr>
              <a:t>Physical </a:t>
            </a:r>
            <a:r>
              <a:rPr lang="en" sz="2400" dirty="0" smtClean="0">
                <a:solidFill>
                  <a:srgbClr val="161616"/>
                </a:solidFill>
                <a:latin typeface="Calibri"/>
                <a:cs typeface="Calibri"/>
              </a:rPr>
              <a:t>Characterization</a:t>
            </a:r>
            <a:endParaRPr lang="en-US" sz="2400" dirty="0" smtClean="0">
              <a:solidFill>
                <a:srgbClr val="161616"/>
              </a:solidFill>
              <a:latin typeface="Calibri"/>
              <a:cs typeface="Calibri"/>
            </a:endParaRPr>
          </a:p>
          <a:p>
            <a:pPr marL="457200" indent="-457200" rtl="0">
              <a:lnSpc>
                <a:spcPct val="50000"/>
              </a:lnSpc>
              <a:spcBef>
                <a:spcPts val="0"/>
              </a:spcBef>
              <a:buFont typeface="Arial"/>
              <a:buChar char="•"/>
            </a:pP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Strip extensiometry</a:t>
            </a:r>
            <a:endParaRPr lang="en-US" sz="2000" dirty="0">
              <a:solidFill>
                <a:srgbClr val="161616"/>
              </a:solidFill>
              <a:latin typeface="Calibri"/>
              <a:cs typeface="Calibri"/>
            </a:endParaRPr>
          </a:p>
          <a:p>
            <a:pPr marL="457200" indent="-457200" rtl="0">
              <a:lnSpc>
                <a:spcPct val="50000"/>
              </a:lnSpc>
              <a:spcBef>
                <a:spcPts val="0"/>
              </a:spcBef>
              <a:buFont typeface="Arial"/>
              <a:buChar char="•"/>
            </a:pP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Compression</a:t>
            </a:r>
            <a:endParaRPr lang="en-US" sz="2000" dirty="0">
              <a:solidFill>
                <a:srgbClr val="161616"/>
              </a:solidFill>
              <a:latin typeface="Calibri"/>
              <a:cs typeface="Calibri"/>
            </a:endParaRPr>
          </a:p>
          <a:p>
            <a:pPr rtl="0">
              <a:lnSpc>
                <a:spcPct val="50000"/>
              </a:lnSpc>
              <a:spcBef>
                <a:spcPts val="0"/>
              </a:spcBef>
            </a:pPr>
            <a:r>
              <a:rPr lang="en-US" sz="2000" dirty="0" smtClean="0">
                <a:solidFill>
                  <a:srgbClr val="161616"/>
                </a:solidFill>
                <a:latin typeface="Calibri"/>
                <a:cs typeface="Calibri"/>
              </a:rPr>
              <a:t>              - </a:t>
            </a: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Tensile modulus</a:t>
            </a:r>
            <a:endParaRPr lang="en-US" sz="2000" dirty="0" smtClean="0">
              <a:solidFill>
                <a:srgbClr val="161616"/>
              </a:solidFill>
              <a:latin typeface="Calibri"/>
              <a:cs typeface="Calibri"/>
            </a:endParaRPr>
          </a:p>
          <a:p>
            <a:pPr marL="457200" indent="-457200" rtl="0">
              <a:lnSpc>
                <a:spcPct val="50000"/>
              </a:lnSpc>
              <a:spcBef>
                <a:spcPts val="0"/>
              </a:spcBef>
              <a:buFont typeface="Arial"/>
              <a:buChar char="•"/>
            </a:pP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SEM</a:t>
            </a:r>
            <a:endParaRPr lang="en" sz="2000" dirty="0">
              <a:solidFill>
                <a:srgbClr val="161616"/>
              </a:solidFill>
              <a:latin typeface="Calibri"/>
              <a:cs typeface="Calibri"/>
            </a:endParaRPr>
          </a:p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dirty="0">
                <a:solidFill>
                  <a:srgbClr val="161616"/>
                </a:solidFill>
                <a:latin typeface="Calibri"/>
                <a:cs typeface="Calibri"/>
              </a:rPr>
              <a:t>Drug </a:t>
            </a:r>
            <a:r>
              <a:rPr lang="en" sz="2400" dirty="0" smtClean="0">
                <a:solidFill>
                  <a:srgbClr val="161616"/>
                </a:solidFill>
                <a:latin typeface="Calibri"/>
                <a:cs typeface="Calibri"/>
              </a:rPr>
              <a:t>Release</a:t>
            </a:r>
            <a:endParaRPr lang="en-US" sz="2800" dirty="0">
              <a:solidFill>
                <a:srgbClr val="161616"/>
              </a:solidFill>
              <a:latin typeface="Calibri"/>
              <a:cs typeface="Calibri"/>
            </a:endParaRPr>
          </a:p>
          <a:p>
            <a:pPr marL="342900" indent="-342900" rtl="0">
              <a:lnSpc>
                <a:spcPct val="115000"/>
              </a:lnSpc>
              <a:spcBef>
                <a:spcPts val="0"/>
              </a:spcBef>
              <a:buFont typeface="Arial"/>
              <a:buChar char="•"/>
            </a:pP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Beaker </a:t>
            </a:r>
            <a:r>
              <a:rPr lang="en" sz="2000" dirty="0">
                <a:solidFill>
                  <a:srgbClr val="161616"/>
                </a:solidFill>
                <a:latin typeface="Calibri"/>
                <a:cs typeface="Calibri"/>
              </a:rPr>
              <a:t>containing 37˚C pH 5.5 citrate buffer covered by dialysis </a:t>
            </a: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membrane</a:t>
            </a:r>
            <a:endParaRPr lang="en-US" sz="2000" dirty="0" smtClean="0">
              <a:solidFill>
                <a:srgbClr val="161616"/>
              </a:solidFill>
              <a:latin typeface="Calibri"/>
              <a:cs typeface="Calibri"/>
            </a:endParaRPr>
          </a:p>
          <a:p>
            <a:pPr marL="342900" indent="-342900" rtl="0">
              <a:lnSpc>
                <a:spcPct val="115000"/>
              </a:lnSpc>
              <a:spcBef>
                <a:spcPts val="0"/>
              </a:spcBef>
              <a:buFont typeface="Arial"/>
              <a:buChar char="•"/>
            </a:pP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Read </a:t>
            </a:r>
            <a:r>
              <a:rPr lang="en" sz="2000" dirty="0">
                <a:solidFill>
                  <a:srgbClr val="161616"/>
                </a:solidFill>
                <a:latin typeface="Calibri"/>
                <a:cs typeface="Calibri"/>
              </a:rPr>
              <a:t>drug concentration in the solution overtime with </a:t>
            </a: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UV/V</a:t>
            </a:r>
            <a:r>
              <a:rPr lang="en-US" sz="2000" dirty="0" smtClean="0">
                <a:solidFill>
                  <a:srgbClr val="161616"/>
                </a:solidFill>
                <a:latin typeface="Calibri"/>
                <a:cs typeface="Calibri"/>
              </a:rPr>
              <a:t> </a:t>
            </a:r>
            <a:r>
              <a:rPr lang="en" sz="2000" dirty="0" smtClean="0">
                <a:solidFill>
                  <a:srgbClr val="161616"/>
                </a:solidFill>
                <a:latin typeface="Calibri"/>
                <a:cs typeface="Calibri"/>
              </a:rPr>
              <a:t>is </a:t>
            </a:r>
            <a:r>
              <a:rPr lang="en" sz="2000" dirty="0">
                <a:solidFill>
                  <a:srgbClr val="161616"/>
                </a:solidFill>
                <a:latin typeface="Calibri"/>
                <a:cs typeface="Calibri"/>
              </a:rPr>
              <a:t>over various timepoints </a:t>
            </a:r>
          </a:p>
          <a:p>
            <a:pPr marL="342900" indent="-342900" rtl="0">
              <a:lnSpc>
                <a:spcPct val="115000"/>
              </a:lnSpc>
              <a:spcBef>
                <a:spcPts val="0"/>
              </a:spcBef>
              <a:buFont typeface="Arial"/>
              <a:buChar char="•"/>
            </a:pPr>
            <a:endParaRPr lang="en-US" sz="2400" dirty="0" smtClean="0">
              <a:solidFill>
                <a:srgbClr val="16161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031274" y="527317"/>
            <a:ext cx="2395453" cy="2632000"/>
            <a:chOff x="5410200" y="1828800"/>
            <a:chExt cx="3400591" cy="353350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1200" y="3124200"/>
              <a:ext cx="2381583" cy="195289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6019800" y="3009900"/>
              <a:ext cx="1600200" cy="11430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://cdn.shopify.com/s/files/1/0160/1076/products/pipette_painting-1024x1024.png?v=135492231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81991" y="1828800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/>
            <p:cNvSpPr/>
            <p:nvPr/>
          </p:nvSpPr>
          <p:spPr>
            <a:xfrm>
              <a:off x="6477000" y="4953000"/>
              <a:ext cx="495300" cy="76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410200" y="5029200"/>
              <a:ext cx="2686383" cy="3331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798683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239487" y="29774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Testing: In vitro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204751" y="907712"/>
            <a:ext cx="5698118" cy="283699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Calibri"/>
                <a:cs typeface="Calibri"/>
              </a:rPr>
              <a:t>Direct Contact </a:t>
            </a:r>
            <a:r>
              <a:rPr lang="en" sz="2400" dirty="0" smtClean="0">
                <a:solidFill>
                  <a:srgbClr val="000000"/>
                </a:solidFill>
                <a:latin typeface="Calibri"/>
                <a:cs typeface="Calibri"/>
              </a:rPr>
              <a:t>Test: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" sz="2000" dirty="0">
                <a:solidFill>
                  <a:srgbClr val="161616"/>
                </a:solidFill>
                <a:latin typeface="Calibri"/>
                <a:cs typeface="Calibri"/>
              </a:rPr>
              <a:t>Place hydrogels in well plate containing </a:t>
            </a:r>
            <a:r>
              <a:rPr lang="en-US" sz="2000" dirty="0">
                <a:solidFill>
                  <a:srgbClr val="161616"/>
                </a:solidFill>
                <a:latin typeface="Calibri"/>
                <a:cs typeface="Calibri"/>
              </a:rPr>
              <a:t>PCS-201-012 human dermal epithelial </a:t>
            </a:r>
            <a:r>
              <a:rPr lang="en-US" sz="2000" dirty="0" smtClean="0">
                <a:solidFill>
                  <a:srgbClr val="161616"/>
                </a:solidFill>
                <a:latin typeface="Calibri"/>
                <a:cs typeface="Calibri"/>
              </a:rPr>
              <a:t>cells</a:t>
            </a:r>
            <a:endParaRPr lang="en-US" sz="2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00000"/>
                </a:solidFill>
                <a:latin typeface="Calibri"/>
                <a:cs typeface="Calibri"/>
              </a:rPr>
              <a:t>Elution:</a:t>
            </a: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" sz="2000" dirty="0" smtClean="0">
                <a:solidFill>
                  <a:srgbClr val="000000"/>
                </a:solidFill>
                <a:latin typeface="Calibri"/>
                <a:cs typeface="Calibri"/>
              </a:rPr>
              <a:t>Place </a:t>
            </a:r>
            <a:r>
              <a:rPr lang="en" sz="2000" dirty="0">
                <a:solidFill>
                  <a:srgbClr val="000000"/>
                </a:solidFill>
                <a:latin typeface="Calibri"/>
                <a:cs typeface="Calibri"/>
              </a:rPr>
              <a:t>hydrogels in culture media in a well plate, then remove media after 24 </a:t>
            </a:r>
            <a:r>
              <a:rPr lang="en" sz="2000" dirty="0" smtClean="0">
                <a:solidFill>
                  <a:srgbClr val="000000"/>
                </a:solidFill>
                <a:latin typeface="Calibri"/>
                <a:cs typeface="Calibri"/>
              </a:rPr>
              <a:t>hours</a:t>
            </a:r>
            <a:endParaRPr lang="en-US" sz="2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" sz="2000" dirty="0" smtClean="0">
                <a:solidFill>
                  <a:srgbClr val="000000"/>
                </a:solidFill>
                <a:latin typeface="Calibri"/>
                <a:cs typeface="Calibri"/>
              </a:rPr>
              <a:t>Take </a:t>
            </a:r>
            <a:r>
              <a:rPr lang="en" sz="2000" dirty="0">
                <a:solidFill>
                  <a:srgbClr val="000000"/>
                </a:solidFill>
                <a:latin typeface="Calibri"/>
                <a:cs typeface="Calibri"/>
              </a:rPr>
              <a:t>media to culture PCS-201-012 cells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en-US" sz="20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8" name="Shape 198"/>
          <p:cNvSpPr txBox="1"/>
          <p:nvPr/>
        </p:nvSpPr>
        <p:spPr>
          <a:xfrm>
            <a:off x="5902869" y="2225123"/>
            <a:ext cx="3027299" cy="113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latin typeface="Calibri"/>
                <a:ea typeface="Proxima Nova"/>
                <a:cs typeface="Calibri"/>
                <a:sym typeface="Proxima Nova"/>
              </a:rPr>
              <a:t>Cell assays: 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latin typeface="Calibri"/>
                <a:ea typeface="Proxima Nova"/>
                <a:cs typeface="Calibri"/>
                <a:sym typeface="Proxima Nova"/>
              </a:rPr>
              <a:t>MTT, LDH, </a:t>
            </a:r>
            <a:r>
              <a:rPr lang="en" sz="1800" dirty="0" smtClean="0">
                <a:latin typeface="Calibri"/>
                <a:ea typeface="Proxima Nova"/>
                <a:cs typeface="Calibri"/>
                <a:sym typeface="Proxima Nova"/>
              </a:rPr>
              <a:t>WST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5830808" y="1403552"/>
            <a:ext cx="483900" cy="5402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" name="Oval 8"/>
          <p:cNvSpPr/>
          <p:nvPr/>
        </p:nvSpPr>
        <p:spPr>
          <a:xfrm>
            <a:off x="3535406" y="4533521"/>
            <a:ext cx="457200" cy="1131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992606" y="4533521"/>
            <a:ext cx="457200" cy="1131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449806" y="4532378"/>
            <a:ext cx="457200" cy="1131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07006" y="4532378"/>
            <a:ext cx="457200" cy="1131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364206" y="4533521"/>
            <a:ext cx="304800" cy="1131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649706" y="4556330"/>
            <a:ext cx="228600" cy="57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068806" y="4553732"/>
            <a:ext cx="228600" cy="57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564106" y="4564694"/>
            <a:ext cx="228600" cy="57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021306" y="4553732"/>
            <a:ext cx="228600" cy="57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flipV="1">
            <a:off x="5412697" y="4555240"/>
            <a:ext cx="228600" cy="342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87" y="3657600"/>
            <a:ext cx="8640543" cy="13243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6634258" y="1478176"/>
            <a:ext cx="182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alibri"/>
                <a:cs typeface="Calibri"/>
              </a:rPr>
              <a:t>Live/Dead Assay</a:t>
            </a:r>
            <a:endParaRPr lang="en-US" sz="1800" dirty="0">
              <a:latin typeface="Calibri"/>
              <a:cs typeface="Calibri"/>
            </a:endParaRPr>
          </a:p>
        </p:txBody>
      </p:sp>
      <p:sp>
        <p:nvSpPr>
          <p:cNvPr id="19" name="Shape 199"/>
          <p:cNvSpPr/>
          <p:nvPr/>
        </p:nvSpPr>
        <p:spPr>
          <a:xfrm>
            <a:off x="5830808" y="2530453"/>
            <a:ext cx="483900" cy="5402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52222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193448" y="319851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Testing: In vivo</a:t>
            </a:r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168302" y="898615"/>
            <a:ext cx="4784699" cy="4266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Inject C32 melanoma cells into hairless guinea pig (HGP), remove most of tumor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00000"/>
                </a:solidFill>
                <a:latin typeface="Calibri"/>
                <a:cs typeface="Calibri"/>
              </a:rPr>
              <a:t>Adhesion 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of Hydro-</a:t>
            </a:r>
            <a:r>
              <a:rPr lang="en-US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Bandaid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 to excision site</a:t>
            </a: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Drug </a:t>
            </a:r>
            <a:r>
              <a:rPr lang="en" dirty="0">
                <a:solidFill>
                  <a:srgbClr val="000000"/>
                </a:solidFill>
                <a:latin typeface="Calibri"/>
                <a:cs typeface="Calibri"/>
              </a:rPr>
              <a:t>release </a:t>
            </a: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stud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y from examining concentration in blood</a:t>
            </a: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Histopathology</a:t>
            </a:r>
            <a:endParaRPr lang="en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 dirty="0">
                <a:solidFill>
                  <a:srgbClr val="000000"/>
                </a:solidFill>
                <a:latin typeface="Calibri"/>
                <a:cs typeface="Calibri"/>
              </a:rPr>
              <a:t>Inflammation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 dirty="0">
                <a:solidFill>
                  <a:srgbClr val="000000"/>
                </a:solidFill>
                <a:latin typeface="Calibri"/>
                <a:cs typeface="Calibri"/>
              </a:rPr>
              <a:t>Vascularization</a:t>
            </a:r>
          </a:p>
          <a:p>
            <a:pPr marL="914400" lvl="1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 dirty="0">
                <a:solidFill>
                  <a:srgbClr val="000000"/>
                </a:solidFill>
                <a:latin typeface="Calibri"/>
                <a:cs typeface="Calibri"/>
              </a:rPr>
              <a:t>Fibrosis</a:t>
            </a:r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 amt="6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49064" y="3917325"/>
            <a:ext cx="1766337" cy="105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8550" y="1274568"/>
            <a:ext cx="1404650" cy="89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1601" y="606201"/>
            <a:ext cx="701075" cy="93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86600" y="1143001"/>
            <a:ext cx="1404650" cy="8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48601" y="491901"/>
            <a:ext cx="936849" cy="93684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/>
          <p:nvPr/>
        </p:nvSpPr>
        <p:spPr>
          <a:xfrm>
            <a:off x="7504500" y="2668350"/>
            <a:ext cx="1029900" cy="703500"/>
          </a:xfrm>
          <a:prstGeom prst="parallelogram">
            <a:avLst>
              <a:gd name="adj" fmla="val 25000"/>
            </a:avLst>
          </a:prstGeom>
          <a:solidFill>
            <a:srgbClr val="F4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7620001" y="2781450"/>
            <a:ext cx="730199" cy="36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200" dirty="0"/>
              <a:t>skin sample</a:t>
            </a:r>
          </a:p>
        </p:txBody>
      </p:sp>
      <p:sp>
        <p:nvSpPr>
          <p:cNvPr id="214" name="Shape 214"/>
          <p:cNvSpPr/>
          <p:nvPr/>
        </p:nvSpPr>
        <p:spPr>
          <a:xfrm>
            <a:off x="7924800" y="2152800"/>
            <a:ext cx="206699" cy="36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7924800" y="3467250"/>
            <a:ext cx="206699" cy="36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5715001" y="2552850"/>
            <a:ext cx="206699" cy="36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17" name="Shape 2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419600" y="3086101"/>
            <a:ext cx="2590800" cy="138703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214"/>
          <p:cNvSpPr/>
          <p:nvPr/>
        </p:nvSpPr>
        <p:spPr>
          <a:xfrm>
            <a:off x="2066956" y="1859226"/>
            <a:ext cx="206699" cy="36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17224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/>
      <p:bldP spid="213" grpId="0"/>
      <p:bldP spid="214" grpId="0" animBg="1"/>
      <p:bldP spid="215" grpId="0" animBg="1"/>
      <p:bldP spid="216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Summary 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Wide-local excision surgery most common treatment for melanoma</a:t>
            </a: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Recovery can be extensive and long</a:t>
            </a: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Hydro-</a:t>
            </a:r>
            <a:r>
              <a:rPr lang="en-US" dirty="0" err="1" smtClean="0">
                <a:solidFill>
                  <a:srgbClr val="161616"/>
                </a:solidFill>
                <a:latin typeface="Calibri"/>
                <a:cs typeface="Calibri"/>
              </a:rPr>
              <a:t>Bandaid</a:t>
            </a: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 offers controlled release of therapeutics to accelerate recovery and prevent recurrence at primary site </a:t>
            </a: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Future applications: controlled release of antibiotics and/or sterilization agents</a:t>
            </a:r>
          </a:p>
          <a:p>
            <a:pPr lvl="3">
              <a:lnSpc>
                <a:spcPct val="50000"/>
              </a:lnSpc>
            </a:pPr>
            <a:r>
              <a:rPr lang="en-US" dirty="0">
                <a:solidFill>
                  <a:srgbClr val="161616"/>
                </a:solidFill>
                <a:latin typeface="Calibri"/>
                <a:cs typeface="Calibri"/>
              </a:rPr>
              <a:t>	</a:t>
            </a: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-Topical postoperative infection control</a:t>
            </a:r>
            <a:endParaRPr lang="en-US" sz="18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3">
              <a:lnSpc>
                <a:spcPct val="50000"/>
              </a:lnSpc>
            </a:pPr>
            <a:r>
              <a:rPr lang="en-US" sz="1800" dirty="0">
                <a:solidFill>
                  <a:srgbClr val="000000"/>
                </a:solidFill>
                <a:latin typeface="Calibri"/>
                <a:cs typeface="Calibri"/>
              </a:rPr>
              <a:t>	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-</a:t>
            </a:r>
            <a:r>
              <a:rPr lang="en-US" sz="1800" dirty="0">
                <a:solidFill>
                  <a:srgbClr val="000000"/>
                </a:solidFill>
                <a:latin typeface="Calibri"/>
                <a:cs typeface="Calibri"/>
              </a:rPr>
              <a:t>S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teroid treatment </a:t>
            </a:r>
          </a:p>
          <a:p>
            <a:pPr lvl="3">
              <a:lnSpc>
                <a:spcPct val="50000"/>
              </a:lnSpc>
            </a:pPr>
            <a:r>
              <a:rPr lang="en-US" sz="1800" dirty="0">
                <a:solidFill>
                  <a:srgbClr val="000000"/>
                </a:solidFill>
                <a:latin typeface="Calibri"/>
                <a:cs typeface="Calibri"/>
              </a:rPr>
              <a:t>	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-Nicotine withdrawal remedy </a:t>
            </a:r>
          </a:p>
          <a:p>
            <a:pPr>
              <a:spcBef>
                <a:spcPts val="0"/>
              </a:spcBef>
            </a:pPr>
            <a:r>
              <a:rPr lang="en-US" dirty="0" smtClean="0">
                <a:solidFill>
                  <a:srgbClr val="000000"/>
                </a:solidFill>
                <a:latin typeface="+mn-lt"/>
              </a:rPr>
              <a:t>	</a:t>
            </a:r>
            <a:endParaRPr lang="en-US" dirty="0" smtClean="0">
              <a:solidFill>
                <a:srgbClr val="161616"/>
              </a:solidFill>
              <a:latin typeface="+mn-lt"/>
            </a:endParaRP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lang="en-US" dirty="0">
              <a:solidFill>
                <a:srgbClr val="161616"/>
              </a:solidFill>
            </a:endParaRP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lang="en-US" dirty="0" smtClean="0">
              <a:solidFill>
                <a:srgbClr val="161616"/>
              </a:solidFill>
            </a:endParaRP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lang="en-US" dirty="0" smtClean="0"/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lang="en-US" dirty="0" smtClean="0"/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+mj-lt"/>
              </a:rPr>
              <a:t>Melanoma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435750" y="1233375"/>
            <a:ext cx="2374499" cy="974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 txBox="1"/>
          <p:nvPr/>
        </p:nvSpPr>
        <p:spPr>
          <a:xfrm>
            <a:off x="655675" y="1434556"/>
            <a:ext cx="1825199" cy="572699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2400" dirty="0">
                <a:latin typeface="Calibri"/>
                <a:cs typeface="Calibri"/>
              </a:rPr>
              <a:t>What it is </a:t>
            </a:r>
          </a:p>
        </p:txBody>
      </p:sp>
      <p:sp>
        <p:nvSpPr>
          <p:cNvPr id="65" name="Shape 65"/>
          <p:cNvSpPr/>
          <p:nvPr/>
        </p:nvSpPr>
        <p:spPr>
          <a:xfrm>
            <a:off x="435750" y="2423725"/>
            <a:ext cx="2374499" cy="974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/>
          <p:nvPr/>
        </p:nvSpPr>
        <p:spPr>
          <a:xfrm>
            <a:off x="710400" y="2624725"/>
            <a:ext cx="18251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>
                <a:latin typeface="Calibri"/>
                <a:cs typeface="Calibri"/>
              </a:rPr>
              <a:t>Causes</a:t>
            </a:r>
          </a:p>
        </p:txBody>
      </p:sp>
      <p:sp>
        <p:nvSpPr>
          <p:cNvPr id="67" name="Shape 67"/>
          <p:cNvSpPr/>
          <p:nvPr/>
        </p:nvSpPr>
        <p:spPr>
          <a:xfrm>
            <a:off x="435750" y="3614075"/>
            <a:ext cx="2374499" cy="974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 txBox="1"/>
          <p:nvPr/>
        </p:nvSpPr>
        <p:spPr>
          <a:xfrm>
            <a:off x="710400" y="3815075"/>
            <a:ext cx="18251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>
                <a:latin typeface="Calibri"/>
                <a:cs typeface="Calibri"/>
              </a:rPr>
              <a:t>Diagnosis</a:t>
            </a:r>
          </a:p>
        </p:txBody>
      </p:sp>
      <p:sp>
        <p:nvSpPr>
          <p:cNvPr id="69" name="Shape 69"/>
          <p:cNvSpPr/>
          <p:nvPr/>
        </p:nvSpPr>
        <p:spPr>
          <a:xfrm>
            <a:off x="2810250" y="1228400"/>
            <a:ext cx="5430299" cy="9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2810250" y="2413775"/>
            <a:ext cx="5430299" cy="9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2810250" y="3614075"/>
            <a:ext cx="5430299" cy="9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 txBox="1"/>
          <p:nvPr/>
        </p:nvSpPr>
        <p:spPr>
          <a:xfrm>
            <a:off x="2883725" y="1202134"/>
            <a:ext cx="5244600" cy="79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800" b="1" dirty="0">
                <a:latin typeface="Calibri"/>
                <a:cs typeface="Calibri"/>
              </a:rPr>
              <a:t>Most dangerous </a:t>
            </a:r>
            <a:r>
              <a:rPr lang="en" sz="1800" dirty="0">
                <a:latin typeface="Calibri"/>
                <a:cs typeface="Calibri"/>
              </a:rPr>
              <a:t>form of skin cancer originating from the pigment-producing melanocytes in the </a:t>
            </a:r>
            <a:r>
              <a:rPr lang="en" sz="1800" dirty="0" smtClean="0">
                <a:latin typeface="Calibri"/>
                <a:cs typeface="Calibri"/>
              </a:rPr>
              <a:t>b</a:t>
            </a:r>
            <a:r>
              <a:rPr lang="en-US" sz="1800" dirty="0" err="1" smtClean="0">
                <a:latin typeface="Calibri"/>
                <a:cs typeface="Calibri"/>
              </a:rPr>
              <a:t>ottom</a:t>
            </a:r>
            <a:r>
              <a:rPr lang="en" sz="1800" dirty="0" smtClean="0">
                <a:latin typeface="Calibri"/>
                <a:cs typeface="Calibri"/>
              </a:rPr>
              <a:t> </a:t>
            </a:r>
            <a:r>
              <a:rPr lang="en" sz="1800" dirty="0">
                <a:latin typeface="Calibri"/>
                <a:cs typeface="Calibri"/>
              </a:rPr>
              <a:t>layer of the epidermis</a:t>
            </a:r>
          </a:p>
          <a:p>
            <a:pPr rtl="0">
              <a:spcBef>
                <a:spcPts val="0"/>
              </a:spcBef>
              <a:buNone/>
            </a:pPr>
            <a:endParaRPr sz="900" dirty="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b="25205"/>
          <a:stretch/>
        </p:blipFill>
        <p:spPr>
          <a:xfrm>
            <a:off x="3967850" y="198447"/>
            <a:ext cx="2152650" cy="8192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/>
        </p:nvSpPr>
        <p:spPr>
          <a:xfrm>
            <a:off x="2903099" y="2386196"/>
            <a:ext cx="5337449" cy="79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latin typeface="Calibri"/>
                <a:cs typeface="Calibri"/>
              </a:rPr>
              <a:t>Unrepaired DNA damage to skin cells (usually from </a:t>
            </a:r>
            <a:r>
              <a:rPr lang="en" sz="1800" b="1" dirty="0">
                <a:latin typeface="Calibri"/>
                <a:cs typeface="Calibri"/>
              </a:rPr>
              <a:t>ultraviolet radiation</a:t>
            </a:r>
            <a:r>
              <a:rPr lang="en" sz="1800" dirty="0" smtClean="0">
                <a:latin typeface="Calibri"/>
                <a:cs typeface="Calibri"/>
              </a:rPr>
              <a:t>)</a:t>
            </a:r>
            <a:r>
              <a:rPr lang="en-US" sz="1800" dirty="0" smtClean="0">
                <a:latin typeface="Calibri"/>
                <a:cs typeface="Calibri"/>
              </a:rPr>
              <a:t> </a:t>
            </a:r>
            <a:r>
              <a:rPr lang="en" sz="1800" dirty="0" smtClean="0">
                <a:latin typeface="Calibri"/>
                <a:cs typeface="Calibri"/>
              </a:rPr>
              <a:t>→ </a:t>
            </a:r>
            <a:r>
              <a:rPr lang="en" sz="1800" dirty="0">
                <a:latin typeface="Calibri"/>
                <a:cs typeface="Calibri"/>
              </a:rPr>
              <a:t>genetic mutations → skin cells multiply rapidly 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5" name="Shape 75"/>
          <p:cNvSpPr txBox="1"/>
          <p:nvPr/>
        </p:nvSpPr>
        <p:spPr>
          <a:xfrm>
            <a:off x="2898323" y="3580223"/>
            <a:ext cx="5244600" cy="79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800" b="1" dirty="0">
                <a:latin typeface="Calibri"/>
                <a:cs typeface="Calibri"/>
              </a:rPr>
              <a:t>ABCDEs</a:t>
            </a:r>
            <a:r>
              <a:rPr lang="en" sz="1800" dirty="0">
                <a:latin typeface="Calibri"/>
                <a:cs typeface="Calibri"/>
              </a:rPr>
              <a:t> of melanoma - asymmetry, border, color, diameter, evolving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b="1" dirty="0">
                <a:latin typeface="Calibri"/>
                <a:cs typeface="Calibri"/>
              </a:rPr>
              <a:t>Biopsy 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4">
            <a:alphaModFix/>
          </a:blip>
          <a:srcRect t="10046" b="11773"/>
          <a:stretch/>
        </p:blipFill>
        <p:spPr>
          <a:xfrm>
            <a:off x="6120500" y="310300"/>
            <a:ext cx="1048825" cy="7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5">
            <a:alphaModFix/>
          </a:blip>
          <a:srcRect t="10604" b="6866"/>
          <a:stretch/>
        </p:blipFill>
        <p:spPr>
          <a:xfrm>
            <a:off x="7169325" y="310300"/>
            <a:ext cx="1066800" cy="70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Stages and Current Treatments  </a:t>
            </a:r>
          </a:p>
        </p:txBody>
      </p:sp>
      <p:graphicFrame>
        <p:nvGraphicFramePr>
          <p:cNvPr id="83" name="Shape 83"/>
          <p:cNvGraphicFramePr/>
          <p:nvPr>
            <p:extLst>
              <p:ext uri="{D42A27DB-BD31-4B8C-83A1-F6EECF244321}">
                <p14:modId xmlns:p14="http://schemas.microsoft.com/office/powerpoint/2010/main" val="611461454"/>
              </p:ext>
            </p:extLst>
          </p:nvPr>
        </p:nvGraphicFramePr>
        <p:xfrm>
          <a:off x="311700" y="1134899"/>
          <a:ext cx="8503800" cy="2095575"/>
        </p:xfrm>
        <a:graphic>
          <a:graphicData uri="http://schemas.openxmlformats.org/drawingml/2006/table">
            <a:tbl>
              <a:tblPr>
                <a:noFill/>
                <a:tableStyleId>{78A30410-CD51-454B-8A9B-4F5C9B14A822}</a:tableStyleId>
              </a:tblPr>
              <a:tblGrid>
                <a:gridCol w="1468100"/>
                <a:gridCol w="4310450"/>
                <a:gridCol w="2725250"/>
              </a:tblGrid>
              <a:tr h="698525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b="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Stage </a:t>
                      </a:r>
                      <a:r>
                        <a:rPr lang="en" sz="1600" b="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0</a:t>
                      </a:r>
                      <a:endParaRPr lang="en-US" sz="1600" b="0" dirty="0" smtClean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-US" sz="1600" b="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(in situ)</a:t>
                      </a:r>
                      <a:endParaRPr lang="en" sz="1600" b="0" dirty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Melanoma only in top surface layer of </a:t>
                      </a:r>
                      <a:r>
                        <a:rPr lang="en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epidermis</a:t>
                      </a:r>
                      <a:endParaRPr lang="en-US" sz="1600" dirty="0" smtClean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H</a:t>
                      </a:r>
                      <a:r>
                        <a:rPr lang="en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as </a:t>
                      </a:r>
                      <a:r>
                        <a:rPr lang="en" sz="160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not </a:t>
                      </a: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metastasized</a:t>
                      </a:r>
                      <a:endParaRPr lang="en" sz="1600" dirty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Wide-local excision surgery </a:t>
                      </a:r>
                    </a:p>
                  </a:txBody>
                  <a:tcPr marL="91425" marR="91425" marT="91425" marB="91425"/>
                </a:tc>
              </a:tr>
              <a:tr h="698525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b="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Stage 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Melanoma less than 2 mm thick </a:t>
                      </a:r>
                      <a:endParaRPr lang="en-US" sz="1600" dirty="0" smtClean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Has</a:t>
                      </a:r>
                      <a:r>
                        <a:rPr lang="en-US" sz="1600" baseline="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 not </a:t>
                      </a: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metastasized</a:t>
                      </a:r>
                      <a:endParaRPr lang="en" sz="1600" dirty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Wide-local excision surgery</a:t>
                      </a:r>
                      <a:r>
                        <a:rPr lang="en" sz="160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 </a:t>
                      </a:r>
                    </a:p>
                  </a:txBody>
                  <a:tcPr marL="91425" marR="91425" marT="91425" marB="91425"/>
                </a:tc>
              </a:tr>
              <a:tr h="698525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b="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Stage 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60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Melanoma between 1 mm and around ~4 mm thick </a:t>
                      </a: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H</a:t>
                      </a:r>
                      <a:r>
                        <a:rPr lang="en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as </a:t>
                      </a:r>
                      <a:r>
                        <a:rPr lang="en" sz="1600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not </a:t>
                      </a:r>
                      <a:r>
                        <a:rPr lang="en-US" sz="1600" dirty="0" smtClean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metastasized</a:t>
                      </a:r>
                      <a:endParaRPr lang="en" sz="1600" dirty="0">
                        <a:solidFill>
                          <a:srgbClr val="161616"/>
                        </a:solidFill>
                        <a:latin typeface="Calibri"/>
                        <a:cs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 sz="1600" b="1" dirty="0">
                          <a:solidFill>
                            <a:srgbClr val="161616"/>
                          </a:solidFill>
                          <a:latin typeface="Calibri"/>
                          <a:cs typeface="Calibri"/>
                        </a:rPr>
                        <a:t>Wide-local excision surgery 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84" name="Shape 84"/>
          <p:cNvSpPr txBox="1"/>
          <p:nvPr/>
        </p:nvSpPr>
        <p:spPr>
          <a:xfrm>
            <a:off x="2425700" y="3423020"/>
            <a:ext cx="6718300" cy="13648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r>
              <a:rPr lang="en-US" sz="1800" dirty="0">
                <a:latin typeface="Calibri"/>
                <a:cs typeface="Calibri"/>
              </a:rPr>
              <a:t>S</a:t>
            </a:r>
            <a:r>
              <a:rPr lang="en" sz="1800" dirty="0" smtClean="0">
                <a:latin typeface="Calibri"/>
                <a:cs typeface="Calibri"/>
              </a:rPr>
              <a:t>kin </a:t>
            </a:r>
            <a:r>
              <a:rPr lang="en" sz="1800" dirty="0">
                <a:latin typeface="Calibri"/>
                <a:cs typeface="Calibri"/>
              </a:rPr>
              <a:t>cancer and a small margin of healthy tissue around it is cut </a:t>
            </a:r>
            <a:r>
              <a:rPr lang="en" sz="1800" dirty="0" smtClean="0">
                <a:latin typeface="Calibri"/>
                <a:cs typeface="Calibri"/>
              </a:rPr>
              <a:t>out </a:t>
            </a:r>
            <a:endParaRPr lang="en" sz="1800" dirty="0">
              <a:latin typeface="Calibri"/>
              <a:cs typeface="Calibri"/>
            </a:endParaRPr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r>
              <a:rPr lang="en-US" sz="1800" dirty="0">
                <a:latin typeface="Calibri"/>
                <a:cs typeface="Calibri"/>
              </a:rPr>
              <a:t>E</a:t>
            </a:r>
            <a:r>
              <a:rPr lang="en" sz="1800" dirty="0" smtClean="0">
                <a:latin typeface="Calibri"/>
                <a:cs typeface="Calibri"/>
              </a:rPr>
              <a:t>dges </a:t>
            </a:r>
            <a:r>
              <a:rPr lang="en" sz="1800" dirty="0">
                <a:latin typeface="Calibri"/>
                <a:cs typeface="Calibri"/>
              </a:rPr>
              <a:t>of wound are </a:t>
            </a:r>
            <a:r>
              <a:rPr lang="en" sz="1800" dirty="0" smtClean="0">
                <a:latin typeface="Calibri"/>
                <a:cs typeface="Calibri"/>
              </a:rPr>
              <a:t>sutured</a:t>
            </a:r>
            <a:endParaRPr lang="en-US" sz="1800" dirty="0">
              <a:latin typeface="Calibri"/>
              <a:cs typeface="Calibri"/>
            </a:endParaRPr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r>
              <a:rPr lang="en-US" sz="1800" dirty="0" smtClean="0">
                <a:latin typeface="Calibri"/>
                <a:cs typeface="Calibri"/>
              </a:rPr>
              <a:t>Tissue sent to pathologist for processing and margin evaluation</a:t>
            </a:r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r>
              <a:rPr lang="en-US" sz="1800" dirty="0" smtClean="0">
                <a:latin typeface="Calibri"/>
                <a:cs typeface="Calibri"/>
              </a:rPr>
              <a:t>Recovery rate depends on size and site of cancer </a:t>
            </a:r>
          </a:p>
          <a:p>
            <a:pPr rtl="0">
              <a:spcBef>
                <a:spcPts val="0"/>
              </a:spcBef>
            </a:pPr>
            <a:endParaRPr lang="en-US" sz="1600" dirty="0" smtClean="0">
              <a:latin typeface="Calibri"/>
              <a:cs typeface="Calibri"/>
            </a:endParaRPr>
          </a:p>
        </p:txBody>
      </p:sp>
      <p:pic>
        <p:nvPicPr>
          <p:cNvPr id="2" name="Picture 1" descr="Wide-Local-Excisio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7" r="10886"/>
          <a:stretch/>
        </p:blipFill>
        <p:spPr>
          <a:xfrm>
            <a:off x="311700" y="3331080"/>
            <a:ext cx="1990253" cy="170184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Significance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20" y="1017724"/>
            <a:ext cx="4202148" cy="3416400"/>
          </a:xfrm>
        </p:spPr>
        <p:txBody>
          <a:bodyPr/>
          <a:lstStyle/>
          <a:p>
            <a:pPr algn="ctr"/>
            <a:r>
              <a:rPr lang="en-US" sz="2000" u="sng" dirty="0" smtClean="0">
                <a:solidFill>
                  <a:srgbClr val="161616"/>
                </a:solidFill>
                <a:latin typeface="Calibri"/>
                <a:cs typeface="Calibri"/>
              </a:rPr>
              <a:t>Melanoma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~73,870 diagnosed in 2015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~9,940 deaths in 2015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Incidence of melanoma has been increasing for the past 30 years 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Recurrence occurs 10 or more years after initial treatment in more than 1 in 20 patients  </a:t>
            </a:r>
            <a:endParaRPr lang="en-US" sz="1800" dirty="0">
              <a:solidFill>
                <a:srgbClr val="161616"/>
              </a:solidFill>
              <a:latin typeface="Calibri"/>
              <a:cs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623328" y="1017724"/>
            <a:ext cx="4320879" cy="3416400"/>
          </a:xfrm>
        </p:spPr>
        <p:txBody>
          <a:bodyPr/>
          <a:lstStyle/>
          <a:p>
            <a:pPr algn="ctr"/>
            <a:r>
              <a:rPr lang="en-US" sz="2000" u="sng" dirty="0" smtClean="0">
                <a:solidFill>
                  <a:srgbClr val="161616"/>
                </a:solidFill>
                <a:latin typeface="Calibri"/>
                <a:cs typeface="Calibri"/>
              </a:rPr>
              <a:t>Surgical Site Infection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3 in every 100 patients who have surgery develop a surgical site infection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Most common health-associated infection</a:t>
            </a:r>
          </a:p>
          <a:p>
            <a:pPr marL="285750" indent="-285750" algn="ctr">
              <a:buFont typeface="Arial"/>
              <a:buChar char="•"/>
            </a:pPr>
            <a:r>
              <a:rPr lang="en-US" sz="1800" dirty="0" smtClean="0">
                <a:solidFill>
                  <a:srgbClr val="161616"/>
                </a:solidFill>
                <a:latin typeface="Calibri"/>
                <a:cs typeface="Calibri"/>
              </a:rPr>
              <a:t>~157,500 occurrences a year</a:t>
            </a:r>
          </a:p>
          <a:p>
            <a:pPr marL="285750" indent="-285750" algn="ctr">
              <a:buFont typeface="Arial"/>
              <a:buChar char="•"/>
            </a:pPr>
            <a:r>
              <a:rPr lang="en" sz="1800" dirty="0">
                <a:solidFill>
                  <a:srgbClr val="161616"/>
                </a:solidFill>
                <a:latin typeface="Calibri"/>
                <a:cs typeface="Calibri"/>
              </a:rPr>
              <a:t>98,987 deaths by healthcare associated infection in 2002</a:t>
            </a:r>
          </a:p>
          <a:p>
            <a:pPr marL="285750" indent="-285750" algn="ctr">
              <a:buFont typeface="Arial"/>
              <a:buChar char="•"/>
            </a:pPr>
            <a:endParaRPr lang="en-US" sz="1800" dirty="0">
              <a:solidFill>
                <a:srgbClr val="161616"/>
              </a:solidFill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5577271" y="4995006"/>
            <a:ext cx="2189700" cy="127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en" sz="1800" dirty="0"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Our Approach: Hydro-Bandaid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599" cy="36137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Focusing on patient recovery post wide-local excision surgery</a:t>
            </a:r>
          </a:p>
          <a:p>
            <a:pPr marL="514350" lvl="0" indent="-285750" rtl="0">
              <a:spcBef>
                <a:spcPts val="0"/>
              </a:spcBef>
              <a:buClr>
                <a:srgbClr val="000000"/>
              </a:buClr>
              <a:buFont typeface="Arial"/>
              <a:buChar char="•"/>
            </a:pP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Sticky </a:t>
            </a:r>
            <a:r>
              <a:rPr lang="en" dirty="0">
                <a:solidFill>
                  <a:srgbClr val="000000"/>
                </a:solidFill>
                <a:latin typeface="Calibri"/>
                <a:cs typeface="Calibri"/>
              </a:rPr>
              <a:t>degradable hydrogel patch with </a:t>
            </a: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microneedle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 for diffusion into skin</a:t>
            </a:r>
          </a:p>
          <a:p>
            <a:pPr marL="514350" lvl="0" indent="-285750" rtl="0">
              <a:spcBef>
                <a:spcPts val="0"/>
              </a:spcBef>
              <a:buClr>
                <a:srgbClr val="000000"/>
              </a:buClr>
              <a:buFont typeface="Arial"/>
              <a:buChar char="•"/>
            </a:pP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Lay</a:t>
            </a:r>
            <a:r>
              <a:rPr lang="en-US" dirty="0" err="1" smtClean="0">
                <a:solidFill>
                  <a:srgbClr val="000000"/>
                </a:solidFill>
                <a:latin typeface="Calibri"/>
                <a:cs typeface="Calibri"/>
              </a:rPr>
              <a:t>ered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" dirty="0" smtClean="0">
                <a:solidFill>
                  <a:srgbClr val="000000"/>
                </a:solidFill>
                <a:latin typeface="Calibri"/>
                <a:cs typeface="Calibri"/>
              </a:rPr>
              <a:t>assembly </a:t>
            </a:r>
            <a:r>
              <a:rPr lang="en" dirty="0">
                <a:solidFill>
                  <a:srgbClr val="000000"/>
                </a:solidFill>
                <a:latin typeface="Calibri"/>
                <a:cs typeface="Calibri"/>
              </a:rPr>
              <a:t>of alternating hydrogels with environmentally sensitive structure</a:t>
            </a:r>
          </a:p>
          <a:p>
            <a:pPr marL="514350" lvl="0" indent="-285750" rtl="0">
              <a:spcBef>
                <a:spcPts val="0"/>
              </a:spcBef>
              <a:buClr>
                <a:srgbClr val="000000"/>
              </a:buClr>
              <a:buFont typeface="Arial"/>
              <a:buChar char="•"/>
            </a:pPr>
            <a:r>
              <a:rPr lang="en" dirty="0">
                <a:solidFill>
                  <a:srgbClr val="000000"/>
                </a:solidFill>
                <a:latin typeface="Calibri"/>
                <a:cs typeface="Calibri"/>
              </a:rPr>
              <a:t>Offers controlled release of therapeutics  </a:t>
            </a:r>
            <a:endParaRPr lang="en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685800" lvl="1" rtl="0">
              <a:lnSpc>
                <a:spcPct val="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 sz="1600" b="1" dirty="0" smtClean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Imiquimod</a:t>
            </a:r>
            <a:r>
              <a:rPr lang="en" sz="1600" dirty="0" smtClean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- prevents recurrence</a:t>
            </a:r>
          </a:p>
          <a:p>
            <a:pPr marL="685800" lvl="1" rtl="0">
              <a:lnSpc>
                <a:spcPct val="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A</a:t>
            </a:r>
            <a:r>
              <a:rPr lang="en" sz="1600" b="1" dirty="0" smtClean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ntibiotics- </a:t>
            </a:r>
            <a:r>
              <a:rPr lang="en" sz="1600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prevents infection</a:t>
            </a:r>
          </a:p>
          <a:p>
            <a:pPr marL="685800" lvl="1" rtl="0">
              <a:lnSpc>
                <a:spcPct val="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 sz="1600" b="1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Interferon</a:t>
            </a:r>
            <a:r>
              <a:rPr lang="en" sz="1600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- boosts immune system</a:t>
            </a:r>
          </a:p>
          <a:p>
            <a:pPr marL="685800" lvl="1" rtl="0">
              <a:lnSpc>
                <a:spcPct val="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" sz="1600" b="1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Anticoagulants-</a:t>
            </a:r>
            <a:r>
              <a:rPr lang="en" sz="1600" dirty="0">
                <a:solidFill>
                  <a:srgbClr val="000000"/>
                </a:solidFill>
                <a:latin typeface="Calibri"/>
                <a:ea typeface="Arial"/>
                <a:cs typeface="Calibri"/>
                <a:sym typeface="Arial"/>
              </a:rPr>
              <a:t> prevents blood-clotting</a:t>
            </a:r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endParaRPr dirty="0"/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endParaRPr dirty="0"/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endParaRPr dirty="0"/>
          </a:p>
          <a:p>
            <a:pPr marL="285750" indent="-285750" rtl="0">
              <a:spcBef>
                <a:spcPts val="0"/>
              </a:spcBef>
              <a:buFont typeface="Arial"/>
              <a:buChar char="•"/>
            </a:pPr>
            <a:endParaRPr dirty="0"/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endParaRPr dirty="0"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617" y="2761641"/>
            <a:ext cx="3127023" cy="20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Temperature and pH </a:t>
            </a:r>
            <a:r>
              <a:rPr lang="en-US" dirty="0" err="1" smtClean="0"/>
              <a:t>Dependance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161616"/>
                </a:solidFill>
                <a:latin typeface="Calibri"/>
                <a:cs typeface="Calibri"/>
              </a:rPr>
              <a:t>poly(n-</a:t>
            </a:r>
            <a:r>
              <a:rPr lang="en-US" b="1" dirty="0" err="1">
                <a:solidFill>
                  <a:srgbClr val="161616"/>
                </a:solidFill>
                <a:latin typeface="Calibri"/>
                <a:cs typeface="Calibri"/>
              </a:rPr>
              <a:t>isopropylacrylamide</a:t>
            </a:r>
            <a:r>
              <a:rPr lang="en-US" b="1" dirty="0" smtClean="0">
                <a:solidFill>
                  <a:srgbClr val="161616"/>
                </a:solidFill>
                <a:latin typeface="Calibri"/>
                <a:cs typeface="Calibri"/>
              </a:rPr>
              <a:t>)</a:t>
            </a: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 – Temperature Sensitive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Modifiable with cellulose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Skin~34°C, Internal Body Temp=37°C</a:t>
            </a:r>
          </a:p>
          <a:p>
            <a:r>
              <a:rPr lang="en-US" b="1" dirty="0">
                <a:solidFill>
                  <a:srgbClr val="161616"/>
                </a:solidFill>
                <a:latin typeface="Calibri"/>
                <a:cs typeface="Calibri"/>
              </a:rPr>
              <a:t>poly(acrylic acid</a:t>
            </a:r>
            <a:r>
              <a:rPr lang="en-US" b="1" dirty="0" smtClean="0">
                <a:solidFill>
                  <a:srgbClr val="161616"/>
                </a:solidFill>
                <a:latin typeface="Calibri"/>
                <a:cs typeface="Calibri"/>
              </a:rPr>
              <a:t>) </a:t>
            </a: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– pH Sensitive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Modifiable with cellulose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Skin~5.5, Blood=7.4, Tumor=6.0-6.8</a:t>
            </a:r>
            <a:endParaRPr lang="en-US" dirty="0">
              <a:solidFill>
                <a:srgbClr val="161616"/>
              </a:solidFill>
              <a:latin typeface="Calibri"/>
              <a:cs typeface="Calibri"/>
            </a:endParaRPr>
          </a:p>
          <a:p>
            <a:endParaRPr lang="en-US" dirty="0">
              <a:solidFill>
                <a:srgbClr val="161616"/>
              </a:solidFill>
            </a:endParaRPr>
          </a:p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6623717" y="3085226"/>
            <a:ext cx="1456597" cy="1820124"/>
            <a:chOff x="720273" y="4258778"/>
            <a:chExt cx="1879600" cy="2229890"/>
          </a:xfrm>
        </p:grpSpPr>
        <p:sp>
          <p:nvSpPr>
            <p:cNvPr id="9" name="Cube 8"/>
            <p:cNvSpPr/>
            <p:nvPr/>
          </p:nvSpPr>
          <p:spPr>
            <a:xfrm>
              <a:off x="720273" y="4258778"/>
              <a:ext cx="1879600" cy="2229890"/>
            </a:xfrm>
            <a:prstGeom prst="cube">
              <a:avLst>
                <a:gd name="adj" fmla="val 6879"/>
              </a:avLst>
            </a:prstGeom>
            <a:solidFill>
              <a:srgbClr val="0070C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8" name="Picture 4" descr="http://www.mpbio.com/images/product-images/molecular-structure/05217563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0274" y="5040812"/>
              <a:ext cx="1764574" cy="1447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Cube 9"/>
          <p:cNvSpPr/>
          <p:nvPr/>
        </p:nvSpPr>
        <p:spPr>
          <a:xfrm>
            <a:off x="6623717" y="1265406"/>
            <a:ext cx="1438756" cy="1706889"/>
          </a:xfrm>
          <a:prstGeom prst="cube">
            <a:avLst>
              <a:gd name="adj" fmla="val 6879"/>
            </a:avLst>
          </a:prstGeom>
          <a:solidFill>
            <a:srgbClr val="ED7D31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2" descr="https://upload.wikimedia.org/wikipedia/commons/thumb/4/40/PNIPAM.png/220px-PNIP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717" y="1265406"/>
            <a:ext cx="1438756" cy="170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070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Layered Assembly versus Hybrid Gel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701" y="1042985"/>
            <a:ext cx="4918505" cy="3416400"/>
          </a:xfrm>
        </p:spPr>
        <p:txBody>
          <a:bodyPr/>
          <a:lstStyle/>
          <a:p>
            <a:pPr lvl="1"/>
            <a:r>
              <a:rPr lang="en-US" sz="1800" b="1" dirty="0">
                <a:solidFill>
                  <a:srgbClr val="161616"/>
                </a:solidFill>
                <a:latin typeface="Calibri"/>
                <a:cs typeface="Calibri"/>
              </a:rPr>
              <a:t>Hybrid Gel</a:t>
            </a:r>
          </a:p>
          <a:p>
            <a:pPr marL="285750" indent="-285750">
              <a:lnSpc>
                <a:spcPct val="50000"/>
              </a:lnSpc>
              <a:buFont typeface="Arial"/>
              <a:buChar char="•"/>
            </a:pP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Uneven </a:t>
            </a:r>
            <a:r>
              <a:rPr lang="en-US" sz="1600" dirty="0">
                <a:solidFill>
                  <a:srgbClr val="161616"/>
                </a:solidFill>
                <a:latin typeface="Calibri"/>
                <a:cs typeface="Calibri"/>
              </a:rPr>
              <a:t>dissolution/ release of therapeutic</a:t>
            </a:r>
          </a:p>
          <a:p>
            <a:pPr marL="285750" indent="-285750">
              <a:lnSpc>
                <a:spcPct val="50000"/>
              </a:lnSpc>
              <a:buFont typeface="Arial"/>
              <a:buChar char="•"/>
            </a:pP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Non-uniform diffusion </a:t>
            </a:r>
            <a:r>
              <a:rPr lang="en-US" sz="1600" dirty="0">
                <a:solidFill>
                  <a:srgbClr val="161616"/>
                </a:solidFill>
                <a:latin typeface="Calibri"/>
                <a:cs typeface="Calibri"/>
              </a:rPr>
              <a:t>gradient of heat </a:t>
            </a: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and protons</a:t>
            </a:r>
            <a:endParaRPr lang="en-US" sz="1600" dirty="0">
              <a:solidFill>
                <a:srgbClr val="161616"/>
              </a:solidFill>
              <a:latin typeface="Calibri"/>
              <a:cs typeface="Calibri"/>
            </a:endParaRPr>
          </a:p>
          <a:p>
            <a:pPr lvl="1"/>
            <a:r>
              <a:rPr lang="en-US" sz="1800" b="1" dirty="0" smtClean="0">
                <a:solidFill>
                  <a:srgbClr val="161616"/>
                </a:solidFill>
                <a:latin typeface="Calibri"/>
                <a:cs typeface="Calibri"/>
              </a:rPr>
              <a:t>Layered Assembly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rgbClr val="161616"/>
                </a:solidFill>
                <a:latin typeface="Calibri"/>
                <a:cs typeface="Calibri"/>
              </a:rPr>
              <a:t>Each layer provides “insulation” against the </a:t>
            </a:r>
            <a:r>
              <a:rPr lang="en-US" sz="1600" dirty="0" err="1" smtClean="0">
                <a:solidFill>
                  <a:srgbClr val="161616"/>
                </a:solidFill>
                <a:latin typeface="Calibri"/>
                <a:cs typeface="Calibri"/>
              </a:rPr>
              <a:t>affector</a:t>
            </a: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 </a:t>
            </a:r>
            <a:r>
              <a:rPr lang="en-US" sz="1600" dirty="0">
                <a:solidFill>
                  <a:srgbClr val="161616"/>
                </a:solidFill>
                <a:latin typeface="Calibri"/>
                <a:cs typeface="Calibri"/>
              </a:rPr>
              <a:t>of the next </a:t>
            </a: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layer</a:t>
            </a:r>
          </a:p>
          <a:p>
            <a:pPr marL="2857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Superior </a:t>
            </a:r>
            <a:r>
              <a:rPr lang="en-US" sz="1600" dirty="0">
                <a:solidFill>
                  <a:srgbClr val="161616"/>
                </a:solidFill>
                <a:latin typeface="Calibri"/>
                <a:cs typeface="Calibri"/>
              </a:rPr>
              <a:t>control for directional release through two mechanisms</a:t>
            </a:r>
          </a:p>
          <a:p>
            <a:pPr marL="2857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161616"/>
                </a:solidFill>
                <a:latin typeface="Calibri"/>
                <a:cs typeface="Calibri"/>
              </a:rPr>
              <a:t>Separate tunable distinct modes of release for each layer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4860" t="46"/>
          <a:stretch/>
        </p:blipFill>
        <p:spPr>
          <a:xfrm>
            <a:off x="5460108" y="1563779"/>
            <a:ext cx="660459" cy="64898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l="39425" t="11526" r="1"/>
          <a:stretch/>
        </p:blipFill>
        <p:spPr>
          <a:xfrm>
            <a:off x="5460108" y="3456810"/>
            <a:ext cx="687831" cy="684703"/>
          </a:xfrm>
          <a:prstGeom prst="rect">
            <a:avLst/>
          </a:prstGeom>
        </p:spPr>
      </p:pic>
      <p:grpSp>
        <p:nvGrpSpPr>
          <p:cNvPr id="77" name="Group 76"/>
          <p:cNvGrpSpPr/>
          <p:nvPr/>
        </p:nvGrpSpPr>
        <p:grpSpPr>
          <a:xfrm>
            <a:off x="6533928" y="1139729"/>
            <a:ext cx="1397818" cy="1360853"/>
            <a:chOff x="6005388" y="-260904"/>
            <a:chExt cx="3527880" cy="3434585"/>
          </a:xfrm>
        </p:grpSpPr>
        <p:sp>
          <p:nvSpPr>
            <p:cNvPr id="78" name="Cube 77"/>
            <p:cNvSpPr/>
            <p:nvPr/>
          </p:nvSpPr>
          <p:spPr>
            <a:xfrm>
              <a:off x="8609796" y="225849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Cube 78"/>
            <p:cNvSpPr/>
            <p:nvPr/>
          </p:nvSpPr>
          <p:spPr>
            <a:xfrm>
              <a:off x="6005388" y="225849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Cube 79"/>
            <p:cNvSpPr/>
            <p:nvPr/>
          </p:nvSpPr>
          <p:spPr>
            <a:xfrm>
              <a:off x="6653088" y="225849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Cube 80"/>
            <p:cNvSpPr/>
            <p:nvPr/>
          </p:nvSpPr>
          <p:spPr>
            <a:xfrm>
              <a:off x="7319838" y="225849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Cube 81"/>
            <p:cNvSpPr/>
            <p:nvPr/>
          </p:nvSpPr>
          <p:spPr>
            <a:xfrm>
              <a:off x="7967538" y="225849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Cube 82"/>
            <p:cNvSpPr/>
            <p:nvPr/>
          </p:nvSpPr>
          <p:spPr>
            <a:xfrm>
              <a:off x="8609796" y="162712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Cube 83"/>
            <p:cNvSpPr/>
            <p:nvPr/>
          </p:nvSpPr>
          <p:spPr>
            <a:xfrm>
              <a:off x="6005388" y="162712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Cube 84"/>
            <p:cNvSpPr/>
            <p:nvPr/>
          </p:nvSpPr>
          <p:spPr>
            <a:xfrm>
              <a:off x="6653088" y="162712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Cube 85"/>
            <p:cNvSpPr/>
            <p:nvPr/>
          </p:nvSpPr>
          <p:spPr>
            <a:xfrm>
              <a:off x="7319838" y="162712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Cube 86"/>
            <p:cNvSpPr/>
            <p:nvPr/>
          </p:nvSpPr>
          <p:spPr>
            <a:xfrm>
              <a:off x="7967538" y="162712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Cube 87"/>
            <p:cNvSpPr/>
            <p:nvPr/>
          </p:nvSpPr>
          <p:spPr>
            <a:xfrm>
              <a:off x="8609796" y="100183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Cube 88"/>
            <p:cNvSpPr/>
            <p:nvPr/>
          </p:nvSpPr>
          <p:spPr>
            <a:xfrm>
              <a:off x="6005388" y="100183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Cube 89"/>
            <p:cNvSpPr/>
            <p:nvPr/>
          </p:nvSpPr>
          <p:spPr>
            <a:xfrm>
              <a:off x="6653088" y="100183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Cube 90"/>
            <p:cNvSpPr/>
            <p:nvPr/>
          </p:nvSpPr>
          <p:spPr>
            <a:xfrm>
              <a:off x="7319838" y="100183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Cube 91"/>
            <p:cNvSpPr/>
            <p:nvPr/>
          </p:nvSpPr>
          <p:spPr>
            <a:xfrm>
              <a:off x="7967538" y="100183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Cube 92"/>
            <p:cNvSpPr/>
            <p:nvPr/>
          </p:nvSpPr>
          <p:spPr>
            <a:xfrm>
              <a:off x="8609796" y="37046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Cube 93"/>
            <p:cNvSpPr/>
            <p:nvPr/>
          </p:nvSpPr>
          <p:spPr>
            <a:xfrm>
              <a:off x="6005388" y="37046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Cube 94"/>
            <p:cNvSpPr/>
            <p:nvPr/>
          </p:nvSpPr>
          <p:spPr>
            <a:xfrm>
              <a:off x="6653088" y="37046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Cube 95"/>
            <p:cNvSpPr/>
            <p:nvPr/>
          </p:nvSpPr>
          <p:spPr>
            <a:xfrm>
              <a:off x="7319838" y="37046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Cube 96"/>
            <p:cNvSpPr/>
            <p:nvPr/>
          </p:nvSpPr>
          <p:spPr>
            <a:xfrm>
              <a:off x="7967538" y="37046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Cube 97"/>
            <p:cNvSpPr/>
            <p:nvPr/>
          </p:nvSpPr>
          <p:spPr>
            <a:xfrm>
              <a:off x="8618868" y="-260904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Cube 98"/>
            <p:cNvSpPr/>
            <p:nvPr/>
          </p:nvSpPr>
          <p:spPr>
            <a:xfrm>
              <a:off x="6014460" y="-260904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Cube 99"/>
            <p:cNvSpPr/>
            <p:nvPr/>
          </p:nvSpPr>
          <p:spPr>
            <a:xfrm>
              <a:off x="6662160" y="-260904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Cube 100"/>
            <p:cNvSpPr/>
            <p:nvPr/>
          </p:nvSpPr>
          <p:spPr>
            <a:xfrm>
              <a:off x="7328910" y="-260904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Cube 101"/>
            <p:cNvSpPr/>
            <p:nvPr/>
          </p:nvSpPr>
          <p:spPr>
            <a:xfrm>
              <a:off x="7976610" y="-260904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6541117" y="3126512"/>
            <a:ext cx="1390629" cy="1353853"/>
            <a:chOff x="7053138" y="3318627"/>
            <a:chExt cx="3527880" cy="3434585"/>
          </a:xfrm>
        </p:grpSpPr>
        <p:sp>
          <p:nvSpPr>
            <p:cNvPr id="104" name="Cube 103"/>
            <p:cNvSpPr/>
            <p:nvPr/>
          </p:nvSpPr>
          <p:spPr>
            <a:xfrm>
              <a:off x="9657546" y="5838030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ube 104"/>
            <p:cNvSpPr/>
            <p:nvPr/>
          </p:nvSpPr>
          <p:spPr>
            <a:xfrm>
              <a:off x="7053138" y="5838030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ube 105"/>
            <p:cNvSpPr/>
            <p:nvPr/>
          </p:nvSpPr>
          <p:spPr>
            <a:xfrm>
              <a:off x="7700838" y="5838030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ube 106"/>
            <p:cNvSpPr/>
            <p:nvPr/>
          </p:nvSpPr>
          <p:spPr>
            <a:xfrm>
              <a:off x="8367588" y="5838030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Cube 107"/>
            <p:cNvSpPr/>
            <p:nvPr/>
          </p:nvSpPr>
          <p:spPr>
            <a:xfrm>
              <a:off x="9015288" y="5838030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Cube 108"/>
            <p:cNvSpPr/>
            <p:nvPr/>
          </p:nvSpPr>
          <p:spPr>
            <a:xfrm>
              <a:off x="9657546" y="520665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Cube 109"/>
            <p:cNvSpPr/>
            <p:nvPr/>
          </p:nvSpPr>
          <p:spPr>
            <a:xfrm>
              <a:off x="7053138" y="520665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Cube 110"/>
            <p:cNvSpPr/>
            <p:nvPr/>
          </p:nvSpPr>
          <p:spPr>
            <a:xfrm>
              <a:off x="7700838" y="520665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Cube 111"/>
            <p:cNvSpPr/>
            <p:nvPr/>
          </p:nvSpPr>
          <p:spPr>
            <a:xfrm>
              <a:off x="8367588" y="520665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" name="Cube 112"/>
            <p:cNvSpPr/>
            <p:nvPr/>
          </p:nvSpPr>
          <p:spPr>
            <a:xfrm>
              <a:off x="9015288" y="520665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Cube 113"/>
            <p:cNvSpPr/>
            <p:nvPr/>
          </p:nvSpPr>
          <p:spPr>
            <a:xfrm>
              <a:off x="9657546" y="458136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" name="Cube 114"/>
            <p:cNvSpPr/>
            <p:nvPr/>
          </p:nvSpPr>
          <p:spPr>
            <a:xfrm>
              <a:off x="7053138" y="458136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Cube 115"/>
            <p:cNvSpPr/>
            <p:nvPr/>
          </p:nvSpPr>
          <p:spPr>
            <a:xfrm>
              <a:off x="7700838" y="458136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Cube 116"/>
            <p:cNvSpPr/>
            <p:nvPr/>
          </p:nvSpPr>
          <p:spPr>
            <a:xfrm>
              <a:off x="8367588" y="458136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Cube 117"/>
            <p:cNvSpPr/>
            <p:nvPr/>
          </p:nvSpPr>
          <p:spPr>
            <a:xfrm>
              <a:off x="9015288" y="4581369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Cube 118"/>
            <p:cNvSpPr/>
            <p:nvPr/>
          </p:nvSpPr>
          <p:spPr>
            <a:xfrm>
              <a:off x="9657546" y="394999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Cube 119"/>
            <p:cNvSpPr/>
            <p:nvPr/>
          </p:nvSpPr>
          <p:spPr>
            <a:xfrm>
              <a:off x="7053138" y="394999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Cube 120"/>
            <p:cNvSpPr/>
            <p:nvPr/>
          </p:nvSpPr>
          <p:spPr>
            <a:xfrm>
              <a:off x="7700838" y="394999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" name="Cube 121"/>
            <p:cNvSpPr/>
            <p:nvPr/>
          </p:nvSpPr>
          <p:spPr>
            <a:xfrm>
              <a:off x="8367588" y="394999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Cube 122"/>
            <p:cNvSpPr/>
            <p:nvPr/>
          </p:nvSpPr>
          <p:spPr>
            <a:xfrm>
              <a:off x="9015288" y="3949998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ED7D31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4" name="Cube 123"/>
            <p:cNvSpPr/>
            <p:nvPr/>
          </p:nvSpPr>
          <p:spPr>
            <a:xfrm>
              <a:off x="9666618" y="331862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Cube 124"/>
            <p:cNvSpPr/>
            <p:nvPr/>
          </p:nvSpPr>
          <p:spPr>
            <a:xfrm>
              <a:off x="7062210" y="331862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Cube 125"/>
            <p:cNvSpPr/>
            <p:nvPr/>
          </p:nvSpPr>
          <p:spPr>
            <a:xfrm>
              <a:off x="7709910" y="331862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Cube 126"/>
            <p:cNvSpPr/>
            <p:nvPr/>
          </p:nvSpPr>
          <p:spPr>
            <a:xfrm>
              <a:off x="8376660" y="331862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0070C0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Cube 127"/>
            <p:cNvSpPr/>
            <p:nvPr/>
          </p:nvSpPr>
          <p:spPr>
            <a:xfrm>
              <a:off x="9024360" y="3318627"/>
              <a:ext cx="914400" cy="915182"/>
            </a:xfrm>
            <a:prstGeom prst="cube">
              <a:avLst>
                <a:gd name="adj" fmla="val 29101"/>
              </a:avLst>
            </a:prstGeom>
            <a:solidFill>
              <a:srgbClr val="5B9BD5">
                <a:alpha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29" name="Straight Arrow Connector 128"/>
          <p:cNvCxnSpPr/>
          <p:nvPr/>
        </p:nvCxnSpPr>
        <p:spPr>
          <a:xfrm flipV="1">
            <a:off x="6705510" y="1793220"/>
            <a:ext cx="0" cy="91440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7200399" y="1793220"/>
            <a:ext cx="0" cy="91440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V="1">
            <a:off x="7697128" y="1814790"/>
            <a:ext cx="0" cy="91440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6944785" y="1793220"/>
            <a:ext cx="0" cy="914400"/>
          </a:xfrm>
          <a:prstGeom prst="straightConnector1">
            <a:avLst/>
          </a:prstGeom>
          <a:ln w="635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7433852" y="1814790"/>
            <a:ext cx="0" cy="914400"/>
          </a:xfrm>
          <a:prstGeom prst="straightConnector1">
            <a:avLst/>
          </a:prstGeom>
          <a:ln w="635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6936437" y="4229102"/>
            <a:ext cx="0" cy="914398"/>
          </a:xfrm>
          <a:prstGeom prst="straightConnector1">
            <a:avLst/>
          </a:prstGeom>
          <a:ln w="635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H="1" flipV="1">
            <a:off x="7482061" y="4229102"/>
            <a:ext cx="10463" cy="914398"/>
          </a:xfrm>
          <a:prstGeom prst="straightConnector1">
            <a:avLst/>
          </a:prstGeom>
          <a:ln w="635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 flipV="1">
            <a:off x="7747000" y="4480365"/>
            <a:ext cx="0" cy="685799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7200399" y="4457701"/>
            <a:ext cx="0" cy="685799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6692309" y="4480364"/>
            <a:ext cx="0" cy="685799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331" y="1892191"/>
            <a:ext cx="693409" cy="173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28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Thick versus Thin Layered Assembly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35" y="1445326"/>
            <a:ext cx="4450514" cy="1432854"/>
          </a:xfrm>
        </p:spPr>
        <p:txBody>
          <a:bodyPr/>
          <a:lstStyle/>
          <a:p>
            <a:r>
              <a:rPr lang="en-US" b="1" dirty="0" smtClean="0">
                <a:solidFill>
                  <a:srgbClr val="161616"/>
                </a:solidFill>
                <a:latin typeface="Calibri"/>
                <a:cs typeface="Calibri"/>
              </a:rPr>
              <a:t>Thin</a:t>
            </a: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 </a:t>
            </a:r>
            <a:r>
              <a:rPr lang="en-US" dirty="0">
                <a:solidFill>
                  <a:srgbClr val="161616"/>
                </a:solidFill>
                <a:latin typeface="Calibri"/>
                <a:cs typeface="Calibri"/>
              </a:rPr>
              <a:t>layers will result in a more stable release of therapeutic</a:t>
            </a:r>
            <a:r>
              <a:rPr lang="en-US" dirty="0" smtClean="0">
                <a:solidFill>
                  <a:srgbClr val="161616"/>
                </a:solidFill>
                <a:latin typeface="Calibri"/>
                <a:cs typeface="Calibri"/>
              </a:rPr>
              <a:t>, but the “insulation effect” will be diminished </a:t>
            </a:r>
          </a:p>
          <a:p>
            <a:endParaRPr lang="en-US" dirty="0" smtClean="0">
              <a:solidFill>
                <a:srgbClr val="161616"/>
              </a:solidFill>
            </a:endParaRPr>
          </a:p>
          <a:p>
            <a:endParaRPr lang="en-US" dirty="0">
              <a:solidFill>
                <a:srgbClr val="161616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128" y="1168963"/>
            <a:ext cx="1885950" cy="1873459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016124" y="1168963"/>
            <a:ext cx="1680201" cy="1427586"/>
            <a:chOff x="7016124" y="1168963"/>
            <a:chExt cx="1680201" cy="1427586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297947" y="2585768"/>
              <a:ext cx="1397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rot="5400000">
              <a:off x="6613182" y="1897809"/>
              <a:ext cx="1397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reeform 6"/>
            <p:cNvSpPr/>
            <p:nvPr/>
          </p:nvSpPr>
          <p:spPr>
            <a:xfrm>
              <a:off x="7315200" y="1738176"/>
              <a:ext cx="1381125" cy="843100"/>
            </a:xfrm>
            <a:custGeom>
              <a:avLst/>
              <a:gdLst>
                <a:gd name="connsiteX0" fmla="*/ 0 w 1841500"/>
                <a:gd name="connsiteY0" fmla="*/ 1124133 h 1124133"/>
                <a:gd name="connsiteX1" fmla="*/ 190500 w 1841500"/>
                <a:gd name="connsiteY1" fmla="*/ 565333 h 1124133"/>
                <a:gd name="connsiteX2" fmla="*/ 419100 w 1841500"/>
                <a:gd name="connsiteY2" fmla="*/ 209733 h 1124133"/>
                <a:gd name="connsiteX3" fmla="*/ 1092200 w 1841500"/>
                <a:gd name="connsiteY3" fmla="*/ 19233 h 1124133"/>
                <a:gd name="connsiteX4" fmla="*/ 1841500 w 1841500"/>
                <a:gd name="connsiteY4" fmla="*/ 6533 h 1124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1500" h="1124133">
                  <a:moveTo>
                    <a:pt x="0" y="1124133"/>
                  </a:moveTo>
                  <a:cubicBezTo>
                    <a:pt x="60325" y="920933"/>
                    <a:pt x="120650" y="717733"/>
                    <a:pt x="190500" y="565333"/>
                  </a:cubicBezTo>
                  <a:cubicBezTo>
                    <a:pt x="260350" y="412933"/>
                    <a:pt x="268817" y="300750"/>
                    <a:pt x="419100" y="209733"/>
                  </a:cubicBezTo>
                  <a:cubicBezTo>
                    <a:pt x="569383" y="118716"/>
                    <a:pt x="855133" y="53100"/>
                    <a:pt x="1092200" y="19233"/>
                  </a:cubicBezTo>
                  <a:cubicBezTo>
                    <a:pt x="1329267" y="-14634"/>
                    <a:pt x="1841500" y="6533"/>
                    <a:pt x="1841500" y="6533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6520780" y="1664307"/>
              <a:ext cx="1275381" cy="28469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dirty="0"/>
                <a:t>C</a:t>
              </a:r>
              <a:r>
                <a:rPr lang="en-US" dirty="0" smtClean="0"/>
                <a:t>oncentration</a:t>
              </a:r>
              <a:endParaRPr lang="en-US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284" y="3169752"/>
            <a:ext cx="1885950" cy="1838053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7019834" y="3245686"/>
            <a:ext cx="1700455" cy="1682173"/>
            <a:chOff x="6994972" y="3245686"/>
            <a:chExt cx="1700455" cy="1682173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297947" y="4632385"/>
              <a:ext cx="1397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>
              <a:off x="6613182" y="3944426"/>
              <a:ext cx="1397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439025" y="4643166"/>
              <a:ext cx="1162050" cy="28469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dirty="0" smtClean="0"/>
                <a:t>Time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6503261" y="3737397"/>
              <a:ext cx="1268115" cy="28469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dirty="0"/>
                <a:t>C</a:t>
              </a:r>
              <a:r>
                <a:rPr lang="en-US" dirty="0" smtClean="0"/>
                <a:t>oncentration</a:t>
              </a:r>
              <a:endParaRPr lang="en-US" dirty="0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7324725" y="3696970"/>
              <a:ext cx="1343025" cy="913130"/>
            </a:xfrm>
            <a:custGeom>
              <a:avLst/>
              <a:gdLst>
                <a:gd name="connsiteX0" fmla="*/ 0 w 1790700"/>
                <a:gd name="connsiteY0" fmla="*/ 1217507 h 1217507"/>
                <a:gd name="connsiteX1" fmla="*/ 228600 w 1790700"/>
                <a:gd name="connsiteY1" fmla="*/ 303107 h 1217507"/>
                <a:gd name="connsiteX2" fmla="*/ 457200 w 1790700"/>
                <a:gd name="connsiteY2" fmla="*/ 11007 h 1217507"/>
                <a:gd name="connsiteX3" fmla="*/ 736600 w 1790700"/>
                <a:gd name="connsiteY3" fmla="*/ 392007 h 1217507"/>
                <a:gd name="connsiteX4" fmla="*/ 1130300 w 1790700"/>
                <a:gd name="connsiteY4" fmla="*/ 11007 h 1217507"/>
                <a:gd name="connsiteX5" fmla="*/ 1422400 w 1790700"/>
                <a:gd name="connsiteY5" fmla="*/ 366607 h 1217507"/>
                <a:gd name="connsiteX6" fmla="*/ 1689100 w 1790700"/>
                <a:gd name="connsiteY6" fmla="*/ 11007 h 1217507"/>
                <a:gd name="connsiteX7" fmla="*/ 1790700 w 1790700"/>
                <a:gd name="connsiteY7" fmla="*/ 125307 h 1217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0700" h="1217507">
                  <a:moveTo>
                    <a:pt x="0" y="1217507"/>
                  </a:moveTo>
                  <a:cubicBezTo>
                    <a:pt x="76200" y="860848"/>
                    <a:pt x="152400" y="504190"/>
                    <a:pt x="228600" y="303107"/>
                  </a:cubicBezTo>
                  <a:cubicBezTo>
                    <a:pt x="304800" y="102024"/>
                    <a:pt x="372533" y="-3810"/>
                    <a:pt x="457200" y="11007"/>
                  </a:cubicBezTo>
                  <a:cubicBezTo>
                    <a:pt x="541867" y="25824"/>
                    <a:pt x="624417" y="392007"/>
                    <a:pt x="736600" y="392007"/>
                  </a:cubicBezTo>
                  <a:cubicBezTo>
                    <a:pt x="848783" y="392007"/>
                    <a:pt x="1016000" y="15240"/>
                    <a:pt x="1130300" y="11007"/>
                  </a:cubicBezTo>
                  <a:cubicBezTo>
                    <a:pt x="1244600" y="6774"/>
                    <a:pt x="1329267" y="366607"/>
                    <a:pt x="1422400" y="366607"/>
                  </a:cubicBezTo>
                  <a:cubicBezTo>
                    <a:pt x="1515533" y="366607"/>
                    <a:pt x="1627717" y="51224"/>
                    <a:pt x="1689100" y="11007"/>
                  </a:cubicBezTo>
                  <a:cubicBezTo>
                    <a:pt x="1750483" y="-29210"/>
                    <a:pt x="1770591" y="48048"/>
                    <a:pt x="1790700" y="125307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388335" y="3686770"/>
            <a:ext cx="43191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161616"/>
                </a:solidFill>
                <a:latin typeface="Calibri"/>
                <a:cs typeface="Calibri"/>
              </a:rPr>
              <a:t>Thick</a:t>
            </a:r>
            <a:r>
              <a:rPr lang="en-US" sz="1800" dirty="0">
                <a:solidFill>
                  <a:srgbClr val="161616"/>
                </a:solidFill>
                <a:latin typeface="Calibri"/>
                <a:cs typeface="Calibri"/>
              </a:rPr>
              <a:t> layers will result in a more pulsatile release of therapeutic </a:t>
            </a:r>
            <a:r>
              <a:rPr lang="en-US" sz="1800" dirty="0">
                <a:solidFill>
                  <a:srgbClr val="161616"/>
                </a:solidFill>
                <a:latin typeface="Calibri"/>
                <a:cs typeface="Calibri"/>
                <a:sym typeface="Wingdings"/>
              </a:rPr>
              <a:t> controlled therapeutic release</a:t>
            </a:r>
            <a:endParaRPr lang="en-US" sz="1800" dirty="0">
              <a:solidFill>
                <a:srgbClr val="161616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881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Fabrication / Methods </a:t>
            </a: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522" y="1400900"/>
            <a:ext cx="4643499" cy="185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/>
        </p:nvSpPr>
        <p:spPr>
          <a:xfrm>
            <a:off x="506424" y="3658650"/>
            <a:ext cx="8637576" cy="456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2000" dirty="0">
                <a:latin typeface="Calibri"/>
                <a:cs typeface="Calibri"/>
              </a:rPr>
              <a:t>Hydrogel can be prepared in large-scale </a:t>
            </a:r>
            <a:r>
              <a:rPr lang="en" sz="2000" dirty="0" smtClean="0">
                <a:latin typeface="Calibri"/>
                <a:cs typeface="Calibri"/>
              </a:rPr>
              <a:t>sheets</a:t>
            </a:r>
            <a:r>
              <a:rPr lang="en-US" sz="2000" dirty="0" smtClean="0">
                <a:latin typeface="Calibri"/>
                <a:cs typeface="Calibri"/>
              </a:rPr>
              <a:t> </a:t>
            </a:r>
            <a:r>
              <a:rPr lang="en-US" sz="2000" dirty="0" smtClean="0">
                <a:latin typeface="Calibri"/>
                <a:cs typeface="Calibri"/>
                <a:sym typeface="Wingdings"/>
              </a:rPr>
              <a:t> </a:t>
            </a:r>
            <a:r>
              <a:rPr lang="en" sz="2000" dirty="0" smtClean="0">
                <a:latin typeface="Calibri"/>
                <a:cs typeface="Calibri"/>
              </a:rPr>
              <a:t>Mass</a:t>
            </a:r>
            <a:r>
              <a:rPr lang="en-US" sz="2000" dirty="0" smtClean="0">
                <a:latin typeface="Calibri"/>
                <a:cs typeface="Calibri"/>
              </a:rPr>
              <a:t> production</a:t>
            </a:r>
            <a:r>
              <a:rPr lang="en" sz="2000" dirty="0" smtClean="0">
                <a:latin typeface="Calibri"/>
                <a:cs typeface="Calibri"/>
              </a:rPr>
              <a:t> </a:t>
            </a:r>
            <a:r>
              <a:rPr lang="en" sz="2000" dirty="0">
                <a:latin typeface="Calibri"/>
                <a:cs typeface="Calibri"/>
              </a:rPr>
              <a:t>possible</a:t>
            </a:r>
          </a:p>
          <a:p>
            <a:pPr marL="457200" lvl="0" indent="-33020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2000" dirty="0">
                <a:latin typeface="Calibri"/>
                <a:cs typeface="Calibri"/>
              </a:rPr>
              <a:t>Cut into desired size using x-y directional laser cutter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3003900" y="2392575"/>
            <a:ext cx="1106700" cy="456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000"/>
              <a:t>Hydrogel Sheet</a:t>
            </a:r>
          </a:p>
          <a:p>
            <a:pPr>
              <a:spcBef>
                <a:spcPts val="0"/>
              </a:spcBef>
              <a:buNone/>
            </a:pPr>
            <a:r>
              <a:rPr lang="en" sz="1000"/>
              <a:t>(in large scale)</a:t>
            </a:r>
          </a:p>
        </p:txBody>
      </p:sp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0225" y="1633701"/>
            <a:ext cx="2722325" cy="157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236186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1054</Words>
  <Application>Microsoft Macintosh PowerPoint</Application>
  <PresentationFormat>On-screen Show (16:9)</PresentationFormat>
  <Paragraphs>180</Paragraphs>
  <Slides>14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gameday</vt:lpstr>
      <vt:lpstr>Hydro-Bandaid</vt:lpstr>
      <vt:lpstr>Melanoma</vt:lpstr>
      <vt:lpstr>Stages and Current Treatments  </vt:lpstr>
      <vt:lpstr>Significance </vt:lpstr>
      <vt:lpstr>Our Approach: Hydro-Bandaid</vt:lpstr>
      <vt:lpstr>Temperature and pH Dependance</vt:lpstr>
      <vt:lpstr>Layered Assembly versus Hybrid Gel </vt:lpstr>
      <vt:lpstr>Thick versus Thin Layered Assembly</vt:lpstr>
      <vt:lpstr>Fabrication / Methods </vt:lpstr>
      <vt:lpstr>Fabrication / Methods</vt:lpstr>
      <vt:lpstr>Testing: Material </vt:lpstr>
      <vt:lpstr>Testing: In vitro</vt:lpstr>
      <vt:lpstr>Testing: In vivo</vt:lpstr>
      <vt:lpstr>Summary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Hydro-Bandaid</dc:title>
  <cp:lastModifiedBy>Veronika Sowers</cp:lastModifiedBy>
  <cp:revision>31</cp:revision>
  <dcterms:modified xsi:type="dcterms:W3CDTF">2015-12-16T02:12:43Z</dcterms:modified>
</cp:coreProperties>
</file>